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5"/>
  </p:notesMasterIdLst>
  <p:sldIdLst>
    <p:sldId id="563" r:id="rId2"/>
    <p:sldId id="564" r:id="rId3"/>
    <p:sldId id="603" r:id="rId4"/>
    <p:sldId id="604" r:id="rId5"/>
    <p:sldId id="578" r:id="rId6"/>
    <p:sldId id="573" r:id="rId7"/>
    <p:sldId id="575" r:id="rId8"/>
    <p:sldId id="581" r:id="rId9"/>
    <p:sldId id="582" r:id="rId10"/>
    <p:sldId id="607" r:id="rId11"/>
    <p:sldId id="610" r:id="rId12"/>
    <p:sldId id="592" r:id="rId13"/>
    <p:sldId id="597" r:id="rId14"/>
    <p:sldId id="599" r:id="rId15"/>
    <p:sldId id="608" r:id="rId16"/>
    <p:sldId id="609" r:id="rId17"/>
    <p:sldId id="566" r:id="rId18"/>
    <p:sldId id="567" r:id="rId19"/>
    <p:sldId id="568" r:id="rId20"/>
    <p:sldId id="571" r:id="rId21"/>
    <p:sldId id="555" r:id="rId22"/>
    <p:sldId id="569" r:id="rId23"/>
    <p:sldId id="57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6F2"/>
    <a:srgbClr val="1890DA"/>
    <a:srgbClr val="FAFAFA"/>
    <a:srgbClr val="F4F4F4"/>
    <a:srgbClr val="FFFFFF"/>
    <a:srgbClr val="C5C5C5"/>
    <a:srgbClr val="F5ADC2"/>
    <a:srgbClr val="E84473"/>
    <a:srgbClr val="ED7095"/>
    <a:srgbClr val="97D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42"/>
    <p:restoredTop sz="71598" autoAdjust="0"/>
  </p:normalViewPr>
  <p:slideViewPr>
    <p:cSldViewPr snapToGrid="0" snapToObjects="1">
      <p:cViewPr varScale="1">
        <p:scale>
          <a:sx n="81" d="100"/>
          <a:sy n="81" d="100"/>
        </p:scale>
        <p:origin x="2130" y="84"/>
      </p:cViewPr>
      <p:guideLst>
        <p:guide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41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A202C1-CE7B-444A-A9EE-0D10BCE4A76F}" type="doc">
      <dgm:prSet loTypeId="urn:microsoft.com/office/officeart/2005/8/layout/equation2" loCatId="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E8DA3C1-F94A-464D-81A0-7A62A697ACDC}">
      <dgm:prSet phldrT="[Text]"/>
      <dgm:spPr/>
      <dgm:t>
        <a:bodyPr/>
        <a:lstStyle/>
        <a:p>
          <a:r>
            <a:rPr lang="zh-CN" altLang="en-US" dirty="0"/>
            <a:t>效果一般</a:t>
          </a:r>
          <a:endParaRPr lang="en-US" dirty="0"/>
        </a:p>
      </dgm:t>
    </dgm:pt>
    <dgm:pt modelId="{9FFB0C23-4F3C-F04A-BD79-030F3FAFA0F8}" type="parTrans" cxnId="{C28EBEB3-18E4-214B-B63B-76A89BBD548C}">
      <dgm:prSet/>
      <dgm:spPr/>
      <dgm:t>
        <a:bodyPr/>
        <a:lstStyle/>
        <a:p>
          <a:endParaRPr lang="en-US"/>
        </a:p>
      </dgm:t>
    </dgm:pt>
    <dgm:pt modelId="{B8239CA2-A2DA-DA4F-88FF-CF8A5E74A16F}" type="sibTrans" cxnId="{C28EBEB3-18E4-214B-B63B-76A89BBD548C}">
      <dgm:prSet/>
      <dgm:spPr/>
      <dgm:t>
        <a:bodyPr/>
        <a:lstStyle/>
        <a:p>
          <a:endParaRPr lang="en-US"/>
        </a:p>
      </dgm:t>
    </dgm:pt>
    <dgm:pt modelId="{33194156-5371-FD47-9ED1-43AC75A45D5E}">
      <dgm:prSet phldrT="[Text]"/>
      <dgm:spPr/>
      <dgm:t>
        <a:bodyPr/>
        <a:lstStyle/>
        <a:p>
          <a:r>
            <a:rPr lang="en-US" altLang="zh-CN" dirty="0"/>
            <a:t>CPU</a:t>
          </a:r>
          <a:r>
            <a:rPr lang="zh-CN" altLang="en-US" dirty="0"/>
            <a:t>占用高</a:t>
          </a:r>
          <a:endParaRPr lang="en-US" dirty="0"/>
        </a:p>
      </dgm:t>
    </dgm:pt>
    <dgm:pt modelId="{4F298AB6-3752-7C45-BEB6-F00C95B8BDE0}" type="parTrans" cxnId="{C102CF38-40E0-8446-A01C-679E5BDD53E7}">
      <dgm:prSet/>
      <dgm:spPr/>
      <dgm:t>
        <a:bodyPr/>
        <a:lstStyle/>
        <a:p>
          <a:endParaRPr lang="en-US"/>
        </a:p>
      </dgm:t>
    </dgm:pt>
    <dgm:pt modelId="{63178F21-7D58-2842-8528-759DFD98C8D6}" type="sibTrans" cxnId="{C102CF38-40E0-8446-A01C-679E5BDD53E7}">
      <dgm:prSet/>
      <dgm:spPr/>
      <dgm:t>
        <a:bodyPr/>
        <a:lstStyle/>
        <a:p>
          <a:endParaRPr lang="en-US"/>
        </a:p>
      </dgm:t>
    </dgm:pt>
    <dgm:pt modelId="{DF50F0C0-51B1-9A4A-8574-09603C0EF78B}">
      <dgm:prSet phldrT="[Text]"/>
      <dgm:spPr/>
      <dgm:t>
        <a:bodyPr/>
        <a:lstStyle/>
        <a:p>
          <a:r>
            <a:rPr lang="zh-CN" altLang="en-US" dirty="0"/>
            <a:t>异常修复缓慢</a:t>
          </a:r>
          <a:endParaRPr lang="en-US" dirty="0"/>
        </a:p>
      </dgm:t>
    </dgm:pt>
    <dgm:pt modelId="{3A9C5173-09AC-9B42-979B-0E3BEE09BB7B}" type="parTrans" cxnId="{A14451A1-F241-F142-BA22-C72B32BA5428}">
      <dgm:prSet/>
      <dgm:spPr/>
      <dgm:t>
        <a:bodyPr/>
        <a:lstStyle/>
        <a:p>
          <a:endParaRPr lang="en-US"/>
        </a:p>
      </dgm:t>
    </dgm:pt>
    <dgm:pt modelId="{32721F4E-8E5B-8848-BC15-98CA7DA64E56}" type="sibTrans" cxnId="{A14451A1-F241-F142-BA22-C72B32BA5428}">
      <dgm:prSet/>
      <dgm:spPr/>
      <dgm:t>
        <a:bodyPr/>
        <a:lstStyle/>
        <a:p>
          <a:endParaRPr lang="en-US"/>
        </a:p>
      </dgm:t>
    </dgm:pt>
    <dgm:pt modelId="{6E021D8B-8960-714E-AADD-E565DC3C2C17}">
      <dgm:prSet/>
      <dgm:spPr/>
      <dgm:t>
        <a:bodyPr/>
        <a:lstStyle/>
        <a:p>
          <a:r>
            <a:rPr lang="zh-CN" altLang="en-US" dirty="0"/>
            <a:t>低开</a:t>
          </a:r>
          <a:endParaRPr lang="en-US" altLang="zh-CN" dirty="0"/>
        </a:p>
        <a:p>
          <a:r>
            <a:rPr lang="zh-CN" altLang="en-US" dirty="0"/>
            <a:t>播率</a:t>
          </a:r>
          <a:endParaRPr lang="en-US" dirty="0"/>
        </a:p>
      </dgm:t>
    </dgm:pt>
    <dgm:pt modelId="{C3AD2E44-9EA3-284B-B589-5AFE42EAF30A}" type="parTrans" cxnId="{7DB2C557-AAAB-0744-9F08-D203A0228D22}">
      <dgm:prSet/>
      <dgm:spPr/>
      <dgm:t>
        <a:bodyPr/>
        <a:lstStyle/>
        <a:p>
          <a:endParaRPr lang="en-US"/>
        </a:p>
      </dgm:t>
    </dgm:pt>
    <dgm:pt modelId="{5F347C02-D732-3A4C-AC2B-1D5F0C7FE888}" type="sibTrans" cxnId="{7DB2C557-AAAB-0744-9F08-D203A0228D22}">
      <dgm:prSet/>
      <dgm:spPr/>
      <dgm:t>
        <a:bodyPr/>
        <a:lstStyle/>
        <a:p>
          <a:endParaRPr lang="en-US"/>
        </a:p>
      </dgm:t>
    </dgm:pt>
    <dgm:pt modelId="{3E874332-5505-F34A-91DD-AF56C3FB0038}" type="pres">
      <dgm:prSet presAssocID="{80A202C1-CE7B-444A-A9EE-0D10BCE4A76F}" presName="Name0" presStyleCnt="0">
        <dgm:presLayoutVars>
          <dgm:dir/>
          <dgm:resizeHandles val="exact"/>
        </dgm:presLayoutVars>
      </dgm:prSet>
      <dgm:spPr/>
    </dgm:pt>
    <dgm:pt modelId="{57CA87A5-D77B-7243-87BC-EB89C91B10E5}" type="pres">
      <dgm:prSet presAssocID="{80A202C1-CE7B-444A-A9EE-0D10BCE4A76F}" presName="vNodes" presStyleCnt="0"/>
      <dgm:spPr/>
    </dgm:pt>
    <dgm:pt modelId="{F62E4AE3-F191-914A-964F-0D99A6D6C958}" type="pres">
      <dgm:prSet presAssocID="{CE8DA3C1-F94A-464D-81A0-7A62A697ACDC}" presName="node" presStyleLbl="node1" presStyleIdx="0" presStyleCnt="4">
        <dgm:presLayoutVars>
          <dgm:bulletEnabled val="1"/>
        </dgm:presLayoutVars>
      </dgm:prSet>
      <dgm:spPr/>
    </dgm:pt>
    <dgm:pt modelId="{A1B5A766-5804-FF47-8FFF-2E686086C751}" type="pres">
      <dgm:prSet presAssocID="{B8239CA2-A2DA-DA4F-88FF-CF8A5E74A16F}" presName="spacerT" presStyleCnt="0"/>
      <dgm:spPr/>
    </dgm:pt>
    <dgm:pt modelId="{C46A8B18-94F0-F148-BA03-088AFD3CDB44}" type="pres">
      <dgm:prSet presAssocID="{B8239CA2-A2DA-DA4F-88FF-CF8A5E74A16F}" presName="sibTrans" presStyleLbl="sibTrans2D1" presStyleIdx="0" presStyleCnt="3"/>
      <dgm:spPr/>
    </dgm:pt>
    <dgm:pt modelId="{99AD6326-115C-5B48-B76F-976B23520450}" type="pres">
      <dgm:prSet presAssocID="{B8239CA2-A2DA-DA4F-88FF-CF8A5E74A16F}" presName="spacerB" presStyleCnt="0"/>
      <dgm:spPr/>
    </dgm:pt>
    <dgm:pt modelId="{A00ED86D-A20D-184E-A0E2-F6D88AC5C3FC}" type="pres">
      <dgm:prSet presAssocID="{33194156-5371-FD47-9ED1-43AC75A45D5E}" presName="node" presStyleLbl="node1" presStyleIdx="1" presStyleCnt="4">
        <dgm:presLayoutVars>
          <dgm:bulletEnabled val="1"/>
        </dgm:presLayoutVars>
      </dgm:prSet>
      <dgm:spPr/>
    </dgm:pt>
    <dgm:pt modelId="{07D3A005-945A-754B-A72B-5A5B09C985E3}" type="pres">
      <dgm:prSet presAssocID="{63178F21-7D58-2842-8528-759DFD98C8D6}" presName="spacerT" presStyleCnt="0"/>
      <dgm:spPr/>
    </dgm:pt>
    <dgm:pt modelId="{6AEB1B80-E9B0-1647-9A55-9ABC90720C9A}" type="pres">
      <dgm:prSet presAssocID="{63178F21-7D58-2842-8528-759DFD98C8D6}" presName="sibTrans" presStyleLbl="sibTrans2D1" presStyleIdx="1" presStyleCnt="3"/>
      <dgm:spPr/>
    </dgm:pt>
    <dgm:pt modelId="{025A3E6F-706D-1247-9E9B-F1B708C80EF0}" type="pres">
      <dgm:prSet presAssocID="{63178F21-7D58-2842-8528-759DFD98C8D6}" presName="spacerB" presStyleCnt="0"/>
      <dgm:spPr/>
    </dgm:pt>
    <dgm:pt modelId="{FDB23ED8-5ECE-8E47-9571-CBD63E5841FA}" type="pres">
      <dgm:prSet presAssocID="{DF50F0C0-51B1-9A4A-8574-09603C0EF78B}" presName="node" presStyleLbl="node1" presStyleIdx="2" presStyleCnt="4">
        <dgm:presLayoutVars>
          <dgm:bulletEnabled val="1"/>
        </dgm:presLayoutVars>
      </dgm:prSet>
      <dgm:spPr/>
    </dgm:pt>
    <dgm:pt modelId="{61D80C98-CFE6-EA43-9BD9-9CE39518F35C}" type="pres">
      <dgm:prSet presAssocID="{80A202C1-CE7B-444A-A9EE-0D10BCE4A76F}" presName="sibTransLast" presStyleLbl="sibTrans2D1" presStyleIdx="2" presStyleCnt="3"/>
      <dgm:spPr/>
    </dgm:pt>
    <dgm:pt modelId="{AA579F9A-896A-0B43-9E3C-46DF68EE13EC}" type="pres">
      <dgm:prSet presAssocID="{80A202C1-CE7B-444A-A9EE-0D10BCE4A76F}" presName="connectorText" presStyleLbl="sibTrans2D1" presStyleIdx="2" presStyleCnt="3"/>
      <dgm:spPr/>
    </dgm:pt>
    <dgm:pt modelId="{912DB041-CD7E-5D49-9EED-5E3D4B807CA1}" type="pres">
      <dgm:prSet presAssocID="{80A202C1-CE7B-444A-A9EE-0D10BCE4A76F}" presName="lastNode" presStyleLbl="node1" presStyleIdx="3" presStyleCnt="4" custScaleX="103902" custScaleY="103902">
        <dgm:presLayoutVars>
          <dgm:bulletEnabled val="1"/>
        </dgm:presLayoutVars>
      </dgm:prSet>
      <dgm:spPr/>
    </dgm:pt>
  </dgm:ptLst>
  <dgm:cxnLst>
    <dgm:cxn modelId="{176B7218-E45A-D84C-A153-B2BDA4353154}" type="presOf" srcId="{CE8DA3C1-F94A-464D-81A0-7A62A697ACDC}" destId="{F62E4AE3-F191-914A-964F-0D99A6D6C958}" srcOrd="0" destOrd="0" presId="urn:microsoft.com/office/officeart/2005/8/layout/equation2"/>
    <dgm:cxn modelId="{7322F024-10A3-DE46-84E7-C7047B6B055D}" type="presOf" srcId="{B8239CA2-A2DA-DA4F-88FF-CF8A5E74A16F}" destId="{C46A8B18-94F0-F148-BA03-088AFD3CDB44}" srcOrd="0" destOrd="0" presId="urn:microsoft.com/office/officeart/2005/8/layout/equation2"/>
    <dgm:cxn modelId="{C102CF38-40E0-8446-A01C-679E5BDD53E7}" srcId="{80A202C1-CE7B-444A-A9EE-0D10BCE4A76F}" destId="{33194156-5371-FD47-9ED1-43AC75A45D5E}" srcOrd="1" destOrd="0" parTransId="{4F298AB6-3752-7C45-BEB6-F00C95B8BDE0}" sibTransId="{63178F21-7D58-2842-8528-759DFD98C8D6}"/>
    <dgm:cxn modelId="{7DB2C557-AAAB-0744-9F08-D203A0228D22}" srcId="{80A202C1-CE7B-444A-A9EE-0D10BCE4A76F}" destId="{6E021D8B-8960-714E-AADD-E565DC3C2C17}" srcOrd="3" destOrd="0" parTransId="{C3AD2E44-9EA3-284B-B589-5AFE42EAF30A}" sibTransId="{5F347C02-D732-3A4C-AC2B-1D5F0C7FE888}"/>
    <dgm:cxn modelId="{53537187-0B3F-9548-A03E-6A53DD21A27B}" type="presOf" srcId="{DF50F0C0-51B1-9A4A-8574-09603C0EF78B}" destId="{FDB23ED8-5ECE-8E47-9571-CBD63E5841FA}" srcOrd="0" destOrd="0" presId="urn:microsoft.com/office/officeart/2005/8/layout/equation2"/>
    <dgm:cxn modelId="{A14451A1-F241-F142-BA22-C72B32BA5428}" srcId="{80A202C1-CE7B-444A-A9EE-0D10BCE4A76F}" destId="{DF50F0C0-51B1-9A4A-8574-09603C0EF78B}" srcOrd="2" destOrd="0" parTransId="{3A9C5173-09AC-9B42-979B-0E3BEE09BB7B}" sibTransId="{32721F4E-8E5B-8848-BC15-98CA7DA64E56}"/>
    <dgm:cxn modelId="{E9E197AC-C5C0-7145-BF6C-63654264E6D4}" type="presOf" srcId="{80A202C1-CE7B-444A-A9EE-0D10BCE4A76F}" destId="{3E874332-5505-F34A-91DD-AF56C3FB0038}" srcOrd="0" destOrd="0" presId="urn:microsoft.com/office/officeart/2005/8/layout/equation2"/>
    <dgm:cxn modelId="{C28EBEB3-18E4-214B-B63B-76A89BBD548C}" srcId="{80A202C1-CE7B-444A-A9EE-0D10BCE4A76F}" destId="{CE8DA3C1-F94A-464D-81A0-7A62A697ACDC}" srcOrd="0" destOrd="0" parTransId="{9FFB0C23-4F3C-F04A-BD79-030F3FAFA0F8}" sibTransId="{B8239CA2-A2DA-DA4F-88FF-CF8A5E74A16F}"/>
    <dgm:cxn modelId="{7444F5C4-CA96-BF4E-950B-9D978CC089DF}" type="presOf" srcId="{32721F4E-8E5B-8848-BC15-98CA7DA64E56}" destId="{61D80C98-CFE6-EA43-9BD9-9CE39518F35C}" srcOrd="0" destOrd="0" presId="urn:microsoft.com/office/officeart/2005/8/layout/equation2"/>
    <dgm:cxn modelId="{21121BE2-2CD2-6B47-85CC-FB682DB32E9B}" type="presOf" srcId="{32721F4E-8E5B-8848-BC15-98CA7DA64E56}" destId="{AA579F9A-896A-0B43-9E3C-46DF68EE13EC}" srcOrd="1" destOrd="0" presId="urn:microsoft.com/office/officeart/2005/8/layout/equation2"/>
    <dgm:cxn modelId="{5977FFF3-5289-F444-97A2-D8E1CCE82DF2}" type="presOf" srcId="{33194156-5371-FD47-9ED1-43AC75A45D5E}" destId="{A00ED86D-A20D-184E-A0E2-F6D88AC5C3FC}" srcOrd="0" destOrd="0" presId="urn:microsoft.com/office/officeart/2005/8/layout/equation2"/>
    <dgm:cxn modelId="{B42638FA-25BB-0E4C-8C87-024B0B358D30}" type="presOf" srcId="{63178F21-7D58-2842-8528-759DFD98C8D6}" destId="{6AEB1B80-E9B0-1647-9A55-9ABC90720C9A}" srcOrd="0" destOrd="0" presId="urn:microsoft.com/office/officeart/2005/8/layout/equation2"/>
    <dgm:cxn modelId="{FE4506FF-2201-AA49-BEC2-3E43E011B6CF}" type="presOf" srcId="{6E021D8B-8960-714E-AADD-E565DC3C2C17}" destId="{912DB041-CD7E-5D49-9EED-5E3D4B807CA1}" srcOrd="0" destOrd="0" presId="urn:microsoft.com/office/officeart/2005/8/layout/equation2"/>
    <dgm:cxn modelId="{B6C9E165-93EA-174C-865C-67929CA10933}" type="presParOf" srcId="{3E874332-5505-F34A-91DD-AF56C3FB0038}" destId="{57CA87A5-D77B-7243-87BC-EB89C91B10E5}" srcOrd="0" destOrd="0" presId="urn:microsoft.com/office/officeart/2005/8/layout/equation2"/>
    <dgm:cxn modelId="{031EBB73-3355-194F-9DF1-D4E9BEB32567}" type="presParOf" srcId="{57CA87A5-D77B-7243-87BC-EB89C91B10E5}" destId="{F62E4AE3-F191-914A-964F-0D99A6D6C958}" srcOrd="0" destOrd="0" presId="urn:microsoft.com/office/officeart/2005/8/layout/equation2"/>
    <dgm:cxn modelId="{1BAC9AA9-ED25-5F4E-A2CD-EF5093C27001}" type="presParOf" srcId="{57CA87A5-D77B-7243-87BC-EB89C91B10E5}" destId="{A1B5A766-5804-FF47-8FFF-2E686086C751}" srcOrd="1" destOrd="0" presId="urn:microsoft.com/office/officeart/2005/8/layout/equation2"/>
    <dgm:cxn modelId="{3A07FBD1-EE7F-5A44-8434-F597173F1706}" type="presParOf" srcId="{57CA87A5-D77B-7243-87BC-EB89C91B10E5}" destId="{C46A8B18-94F0-F148-BA03-088AFD3CDB44}" srcOrd="2" destOrd="0" presId="urn:microsoft.com/office/officeart/2005/8/layout/equation2"/>
    <dgm:cxn modelId="{B11969AA-3C4F-6D43-92B8-ED36B6CAC000}" type="presParOf" srcId="{57CA87A5-D77B-7243-87BC-EB89C91B10E5}" destId="{99AD6326-115C-5B48-B76F-976B23520450}" srcOrd="3" destOrd="0" presId="urn:microsoft.com/office/officeart/2005/8/layout/equation2"/>
    <dgm:cxn modelId="{2D4FFCBF-7161-544B-8CF2-8A6C73674848}" type="presParOf" srcId="{57CA87A5-D77B-7243-87BC-EB89C91B10E5}" destId="{A00ED86D-A20D-184E-A0E2-F6D88AC5C3FC}" srcOrd="4" destOrd="0" presId="urn:microsoft.com/office/officeart/2005/8/layout/equation2"/>
    <dgm:cxn modelId="{FEDDF024-F031-8942-8295-CBF49F77F4BD}" type="presParOf" srcId="{57CA87A5-D77B-7243-87BC-EB89C91B10E5}" destId="{07D3A005-945A-754B-A72B-5A5B09C985E3}" srcOrd="5" destOrd="0" presId="urn:microsoft.com/office/officeart/2005/8/layout/equation2"/>
    <dgm:cxn modelId="{9ABE21BE-B462-9246-9C6E-DC1C9D638591}" type="presParOf" srcId="{57CA87A5-D77B-7243-87BC-EB89C91B10E5}" destId="{6AEB1B80-E9B0-1647-9A55-9ABC90720C9A}" srcOrd="6" destOrd="0" presId="urn:microsoft.com/office/officeart/2005/8/layout/equation2"/>
    <dgm:cxn modelId="{202D0628-220B-AC44-9BF1-BA837B6EAF9A}" type="presParOf" srcId="{57CA87A5-D77B-7243-87BC-EB89C91B10E5}" destId="{025A3E6F-706D-1247-9E9B-F1B708C80EF0}" srcOrd="7" destOrd="0" presId="urn:microsoft.com/office/officeart/2005/8/layout/equation2"/>
    <dgm:cxn modelId="{0C494B7C-D369-6646-B99C-8926B35071B1}" type="presParOf" srcId="{57CA87A5-D77B-7243-87BC-EB89C91B10E5}" destId="{FDB23ED8-5ECE-8E47-9571-CBD63E5841FA}" srcOrd="8" destOrd="0" presId="urn:microsoft.com/office/officeart/2005/8/layout/equation2"/>
    <dgm:cxn modelId="{E9439CDF-113D-2A49-8295-4D7183E9904B}" type="presParOf" srcId="{3E874332-5505-F34A-91DD-AF56C3FB0038}" destId="{61D80C98-CFE6-EA43-9BD9-9CE39518F35C}" srcOrd="1" destOrd="0" presId="urn:microsoft.com/office/officeart/2005/8/layout/equation2"/>
    <dgm:cxn modelId="{4D214882-3760-074A-837A-5A025CFC7230}" type="presParOf" srcId="{61D80C98-CFE6-EA43-9BD9-9CE39518F35C}" destId="{AA579F9A-896A-0B43-9E3C-46DF68EE13EC}" srcOrd="0" destOrd="0" presId="urn:microsoft.com/office/officeart/2005/8/layout/equation2"/>
    <dgm:cxn modelId="{55CA584F-CF82-5249-AB94-7DC0653F7685}" type="presParOf" srcId="{3E874332-5505-F34A-91DD-AF56C3FB0038}" destId="{912DB041-CD7E-5D49-9EED-5E3D4B807CA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A202C1-CE7B-444A-A9EE-0D10BCE4A76F}" type="doc">
      <dgm:prSet loTypeId="urn:microsoft.com/office/officeart/2005/8/layout/equation2" loCatId="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E8DA3C1-F94A-464D-81A0-7A62A697ACDC}">
      <dgm:prSet phldrT="[Text]"/>
      <dgm:spPr/>
      <dgm:t>
        <a:bodyPr/>
        <a:lstStyle/>
        <a:p>
          <a:r>
            <a:rPr lang="en-US" dirty="0"/>
            <a:t>BS</a:t>
          </a:r>
        </a:p>
      </dgm:t>
    </dgm:pt>
    <dgm:pt modelId="{9FFB0C23-4F3C-F04A-BD79-030F3FAFA0F8}" type="parTrans" cxnId="{C28EBEB3-18E4-214B-B63B-76A89BBD548C}">
      <dgm:prSet/>
      <dgm:spPr/>
      <dgm:t>
        <a:bodyPr/>
        <a:lstStyle/>
        <a:p>
          <a:endParaRPr lang="en-US"/>
        </a:p>
      </dgm:t>
    </dgm:pt>
    <dgm:pt modelId="{B8239CA2-A2DA-DA4F-88FF-CF8A5E74A16F}" type="sibTrans" cxnId="{C28EBEB3-18E4-214B-B63B-76A89BBD548C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33194156-5371-FD47-9ED1-43AC75A45D5E}">
      <dgm:prSet phldrT="[Text]"/>
      <dgm:spPr/>
      <dgm:t>
        <a:bodyPr/>
        <a:lstStyle/>
        <a:p>
          <a:r>
            <a:rPr lang="zh-CN" altLang="en-US" dirty="0"/>
            <a:t>碰撞</a:t>
          </a:r>
          <a:endParaRPr lang="en-US" dirty="0"/>
        </a:p>
      </dgm:t>
    </dgm:pt>
    <dgm:pt modelId="{4F298AB6-3752-7C45-BEB6-F00C95B8BDE0}" type="parTrans" cxnId="{C102CF38-40E0-8446-A01C-679E5BDD53E7}">
      <dgm:prSet/>
      <dgm:spPr/>
      <dgm:t>
        <a:bodyPr/>
        <a:lstStyle/>
        <a:p>
          <a:endParaRPr lang="en-US"/>
        </a:p>
      </dgm:t>
    </dgm:pt>
    <dgm:pt modelId="{63178F21-7D58-2842-8528-759DFD98C8D6}" type="sibTrans" cxnId="{C102CF38-40E0-8446-A01C-679E5BDD53E7}">
      <dgm:prSet/>
      <dgm:spPr/>
      <dgm:t>
        <a:bodyPr/>
        <a:lstStyle/>
        <a:p>
          <a:endParaRPr lang="en-US"/>
        </a:p>
      </dgm:t>
    </dgm:pt>
    <dgm:pt modelId="{3E874332-5505-F34A-91DD-AF56C3FB0038}" type="pres">
      <dgm:prSet presAssocID="{80A202C1-CE7B-444A-A9EE-0D10BCE4A76F}" presName="Name0" presStyleCnt="0">
        <dgm:presLayoutVars>
          <dgm:dir/>
          <dgm:resizeHandles val="exact"/>
        </dgm:presLayoutVars>
      </dgm:prSet>
      <dgm:spPr/>
    </dgm:pt>
    <dgm:pt modelId="{57CA87A5-D77B-7243-87BC-EB89C91B10E5}" type="pres">
      <dgm:prSet presAssocID="{80A202C1-CE7B-444A-A9EE-0D10BCE4A76F}" presName="vNodes" presStyleCnt="0"/>
      <dgm:spPr/>
    </dgm:pt>
    <dgm:pt modelId="{F62E4AE3-F191-914A-964F-0D99A6D6C958}" type="pres">
      <dgm:prSet presAssocID="{CE8DA3C1-F94A-464D-81A0-7A62A697ACDC}" presName="node" presStyleLbl="node1" presStyleIdx="0" presStyleCnt="2" custLinFactNeighborX="-4192" custLinFactNeighborY="-2451">
        <dgm:presLayoutVars>
          <dgm:bulletEnabled val="1"/>
        </dgm:presLayoutVars>
      </dgm:prSet>
      <dgm:spPr/>
    </dgm:pt>
    <dgm:pt modelId="{61D80C98-CFE6-EA43-9BD9-9CE39518F35C}" type="pres">
      <dgm:prSet presAssocID="{80A202C1-CE7B-444A-A9EE-0D10BCE4A76F}" presName="sibTransLast" presStyleLbl="sibTrans2D1" presStyleIdx="0" presStyleCnt="1" custScaleX="165117" custScaleY="149439"/>
      <dgm:spPr>
        <a:prstGeom prst="mathPlus">
          <a:avLst/>
        </a:prstGeom>
      </dgm:spPr>
    </dgm:pt>
    <dgm:pt modelId="{AA579F9A-896A-0B43-9E3C-46DF68EE13EC}" type="pres">
      <dgm:prSet presAssocID="{80A202C1-CE7B-444A-A9EE-0D10BCE4A76F}" presName="connectorText" presStyleLbl="sibTrans2D1" presStyleIdx="0" presStyleCnt="1"/>
      <dgm:spPr/>
    </dgm:pt>
    <dgm:pt modelId="{912DB041-CD7E-5D49-9EED-5E3D4B807CA1}" type="pres">
      <dgm:prSet presAssocID="{80A202C1-CE7B-444A-A9EE-0D10BCE4A76F}" presName="lastNode" presStyleLbl="node1" presStyleIdx="1" presStyleCnt="2" custLinFactNeighborX="-4192" custLinFactNeighborY="-2451">
        <dgm:presLayoutVars>
          <dgm:bulletEnabled val="1"/>
        </dgm:presLayoutVars>
      </dgm:prSet>
      <dgm:spPr/>
    </dgm:pt>
  </dgm:ptLst>
  <dgm:cxnLst>
    <dgm:cxn modelId="{3E08C701-D84B-4453-A792-18FC847721A1}" type="presOf" srcId="{B8239CA2-A2DA-DA4F-88FF-CF8A5E74A16F}" destId="{AA579F9A-896A-0B43-9E3C-46DF68EE13EC}" srcOrd="1" destOrd="0" presId="urn:microsoft.com/office/officeart/2005/8/layout/equation2"/>
    <dgm:cxn modelId="{176B7218-E45A-D84C-A153-B2BDA4353154}" type="presOf" srcId="{CE8DA3C1-F94A-464D-81A0-7A62A697ACDC}" destId="{F62E4AE3-F191-914A-964F-0D99A6D6C958}" srcOrd="0" destOrd="0" presId="urn:microsoft.com/office/officeart/2005/8/layout/equation2"/>
    <dgm:cxn modelId="{ED67C235-66ED-48DC-A33D-EC10E6215FDF}" type="presOf" srcId="{33194156-5371-FD47-9ED1-43AC75A45D5E}" destId="{912DB041-CD7E-5D49-9EED-5E3D4B807CA1}" srcOrd="0" destOrd="0" presId="urn:microsoft.com/office/officeart/2005/8/layout/equation2"/>
    <dgm:cxn modelId="{C102CF38-40E0-8446-A01C-679E5BDD53E7}" srcId="{80A202C1-CE7B-444A-A9EE-0D10BCE4A76F}" destId="{33194156-5371-FD47-9ED1-43AC75A45D5E}" srcOrd="1" destOrd="0" parTransId="{4F298AB6-3752-7C45-BEB6-F00C95B8BDE0}" sibTransId="{63178F21-7D58-2842-8528-759DFD98C8D6}"/>
    <dgm:cxn modelId="{4952937E-FD4B-49F7-8895-14E3DD72EE5A}" type="presOf" srcId="{B8239CA2-A2DA-DA4F-88FF-CF8A5E74A16F}" destId="{61D80C98-CFE6-EA43-9BD9-9CE39518F35C}" srcOrd="0" destOrd="0" presId="urn:microsoft.com/office/officeart/2005/8/layout/equation2"/>
    <dgm:cxn modelId="{E9E197AC-C5C0-7145-BF6C-63654264E6D4}" type="presOf" srcId="{80A202C1-CE7B-444A-A9EE-0D10BCE4A76F}" destId="{3E874332-5505-F34A-91DD-AF56C3FB0038}" srcOrd="0" destOrd="0" presId="urn:microsoft.com/office/officeart/2005/8/layout/equation2"/>
    <dgm:cxn modelId="{C28EBEB3-18E4-214B-B63B-76A89BBD548C}" srcId="{80A202C1-CE7B-444A-A9EE-0D10BCE4A76F}" destId="{CE8DA3C1-F94A-464D-81A0-7A62A697ACDC}" srcOrd="0" destOrd="0" parTransId="{9FFB0C23-4F3C-F04A-BD79-030F3FAFA0F8}" sibTransId="{B8239CA2-A2DA-DA4F-88FF-CF8A5E74A16F}"/>
    <dgm:cxn modelId="{B6C9E165-93EA-174C-865C-67929CA10933}" type="presParOf" srcId="{3E874332-5505-F34A-91DD-AF56C3FB0038}" destId="{57CA87A5-D77B-7243-87BC-EB89C91B10E5}" srcOrd="0" destOrd="0" presId="urn:microsoft.com/office/officeart/2005/8/layout/equation2"/>
    <dgm:cxn modelId="{031EBB73-3355-194F-9DF1-D4E9BEB32567}" type="presParOf" srcId="{57CA87A5-D77B-7243-87BC-EB89C91B10E5}" destId="{F62E4AE3-F191-914A-964F-0D99A6D6C958}" srcOrd="0" destOrd="0" presId="urn:microsoft.com/office/officeart/2005/8/layout/equation2"/>
    <dgm:cxn modelId="{E9439CDF-113D-2A49-8295-4D7183E9904B}" type="presParOf" srcId="{3E874332-5505-F34A-91DD-AF56C3FB0038}" destId="{61D80C98-CFE6-EA43-9BD9-9CE39518F35C}" srcOrd="1" destOrd="0" presId="urn:microsoft.com/office/officeart/2005/8/layout/equation2"/>
    <dgm:cxn modelId="{4D214882-3760-074A-837A-5A025CFC7230}" type="presParOf" srcId="{61D80C98-CFE6-EA43-9BD9-9CE39518F35C}" destId="{AA579F9A-896A-0B43-9E3C-46DF68EE13EC}" srcOrd="0" destOrd="0" presId="urn:microsoft.com/office/officeart/2005/8/layout/equation2"/>
    <dgm:cxn modelId="{55CA584F-CF82-5249-AB94-7DC0653F7685}" type="presParOf" srcId="{3E874332-5505-F34A-91DD-AF56C3FB0038}" destId="{912DB041-CD7E-5D49-9EED-5E3D4B807CA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E4AE3-F191-914A-964F-0D99A6D6C958}">
      <dsp:nvSpPr>
        <dsp:cNvPr id="0" name=""/>
        <dsp:cNvSpPr/>
      </dsp:nvSpPr>
      <dsp:spPr>
        <a:xfrm>
          <a:off x="1908219" y="1131"/>
          <a:ext cx="983832" cy="983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效果一般</a:t>
          </a:r>
          <a:endParaRPr lang="en-US" sz="1600" kern="1200" dirty="0"/>
        </a:p>
      </dsp:txBody>
      <dsp:txXfrm>
        <a:off x="2052298" y="145210"/>
        <a:ext cx="695674" cy="695674"/>
      </dsp:txXfrm>
    </dsp:sp>
    <dsp:sp modelId="{C46A8B18-94F0-F148-BA03-088AFD3CDB44}">
      <dsp:nvSpPr>
        <dsp:cNvPr id="0" name=""/>
        <dsp:cNvSpPr/>
      </dsp:nvSpPr>
      <dsp:spPr>
        <a:xfrm>
          <a:off x="2114824" y="1064851"/>
          <a:ext cx="570622" cy="570622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90460" y="1283057"/>
        <a:ext cx="419350" cy="134210"/>
      </dsp:txXfrm>
    </dsp:sp>
    <dsp:sp modelId="{A00ED86D-A20D-184E-A0E2-F6D88AC5C3FC}">
      <dsp:nvSpPr>
        <dsp:cNvPr id="0" name=""/>
        <dsp:cNvSpPr/>
      </dsp:nvSpPr>
      <dsp:spPr>
        <a:xfrm>
          <a:off x="1908219" y="1715361"/>
          <a:ext cx="983832" cy="983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CPU</a:t>
          </a:r>
          <a:r>
            <a:rPr lang="zh-CN" altLang="en-US" sz="1600" kern="1200" dirty="0"/>
            <a:t>占用高</a:t>
          </a:r>
          <a:endParaRPr lang="en-US" sz="1600" kern="1200" dirty="0"/>
        </a:p>
      </dsp:txBody>
      <dsp:txXfrm>
        <a:off x="2052298" y="1859440"/>
        <a:ext cx="695674" cy="695674"/>
      </dsp:txXfrm>
    </dsp:sp>
    <dsp:sp modelId="{6AEB1B80-E9B0-1647-9A55-9ABC90720C9A}">
      <dsp:nvSpPr>
        <dsp:cNvPr id="0" name=""/>
        <dsp:cNvSpPr/>
      </dsp:nvSpPr>
      <dsp:spPr>
        <a:xfrm>
          <a:off x="2114824" y="2779081"/>
          <a:ext cx="570622" cy="570622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190460" y="2997287"/>
        <a:ext cx="419350" cy="134210"/>
      </dsp:txXfrm>
    </dsp:sp>
    <dsp:sp modelId="{FDB23ED8-5ECE-8E47-9571-CBD63E5841FA}">
      <dsp:nvSpPr>
        <dsp:cNvPr id="0" name=""/>
        <dsp:cNvSpPr/>
      </dsp:nvSpPr>
      <dsp:spPr>
        <a:xfrm>
          <a:off x="1908219" y="3429591"/>
          <a:ext cx="983832" cy="9838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异常修复缓慢</a:t>
          </a:r>
          <a:endParaRPr lang="en-US" sz="1600" kern="1200" dirty="0"/>
        </a:p>
      </dsp:txBody>
      <dsp:txXfrm>
        <a:off x="2052298" y="3573670"/>
        <a:ext cx="695674" cy="695674"/>
      </dsp:txXfrm>
    </dsp:sp>
    <dsp:sp modelId="{61D80C98-CFE6-EA43-9BD9-9CE39518F35C}">
      <dsp:nvSpPr>
        <dsp:cNvPr id="0" name=""/>
        <dsp:cNvSpPr/>
      </dsp:nvSpPr>
      <dsp:spPr>
        <a:xfrm>
          <a:off x="3039627" y="2024285"/>
          <a:ext cx="312858" cy="3659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039627" y="2097482"/>
        <a:ext cx="219001" cy="219591"/>
      </dsp:txXfrm>
    </dsp:sp>
    <dsp:sp modelId="{912DB041-CD7E-5D49-9EED-5E3D4B807CA1}">
      <dsp:nvSpPr>
        <dsp:cNvPr id="0" name=""/>
        <dsp:cNvSpPr/>
      </dsp:nvSpPr>
      <dsp:spPr>
        <a:xfrm>
          <a:off x="3482351" y="1185056"/>
          <a:ext cx="2044443" cy="20444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低开</a:t>
          </a:r>
          <a:endParaRPr lang="en-US" altLang="zh-C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播率</a:t>
          </a:r>
          <a:endParaRPr lang="en-US" sz="2800" kern="1200" dirty="0"/>
        </a:p>
      </dsp:txBody>
      <dsp:txXfrm>
        <a:off x="3781753" y="1484458"/>
        <a:ext cx="1445639" cy="1445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E4AE3-F191-914A-964F-0D99A6D6C958}">
      <dsp:nvSpPr>
        <dsp:cNvPr id="0" name=""/>
        <dsp:cNvSpPr/>
      </dsp:nvSpPr>
      <dsp:spPr>
        <a:xfrm>
          <a:off x="0" y="0"/>
          <a:ext cx="3106938" cy="31069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BS</a:t>
          </a:r>
        </a:p>
      </dsp:txBody>
      <dsp:txXfrm>
        <a:off x="455001" y="455001"/>
        <a:ext cx="2196936" cy="2196936"/>
      </dsp:txXfrm>
    </dsp:sp>
    <dsp:sp modelId="{61D80C98-CFE6-EA43-9BD9-9CE39518F35C}">
      <dsp:nvSpPr>
        <dsp:cNvPr id="0" name=""/>
        <dsp:cNvSpPr/>
      </dsp:nvSpPr>
      <dsp:spPr>
        <a:xfrm>
          <a:off x="3253167" y="689875"/>
          <a:ext cx="1652478" cy="1727187"/>
        </a:xfrm>
        <a:prstGeom prst="mathPlus">
          <a:avLst/>
        </a:prstGeom>
        <a:solidFill>
          <a:schemeClr val="accent2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/>
        </a:p>
      </dsp:txBody>
      <dsp:txXfrm>
        <a:off x="3253167" y="1035312"/>
        <a:ext cx="1156735" cy="1036313"/>
      </dsp:txXfrm>
    </dsp:sp>
    <dsp:sp modelId="{912DB041-CD7E-5D49-9EED-5E3D4B807CA1}">
      <dsp:nvSpPr>
        <dsp:cNvPr id="0" name=""/>
        <dsp:cNvSpPr/>
      </dsp:nvSpPr>
      <dsp:spPr>
        <a:xfrm>
          <a:off x="4995225" y="0"/>
          <a:ext cx="3106938" cy="31069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碰撞</a:t>
          </a:r>
          <a:endParaRPr lang="en-US" sz="6500" kern="1200" dirty="0"/>
        </a:p>
      </dsp:txBody>
      <dsp:txXfrm>
        <a:off x="5450226" y="455001"/>
        <a:ext cx="2196936" cy="2196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A320D-6236-5845-9D77-85B5B50B4034}" type="datetimeFigureOut">
              <a:rPr kumimoji="1" lang="zh-CN" altLang="en-US" smtClean="0"/>
              <a:t>2024/3/20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DD8CE-0CC9-FA4A-A01C-054EABD798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358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%E5%BC%80%E5%8F%91%E8%80%85%E5%B7%A5%E5%85%B7&amp;spm=1001.2101.3001.702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用户虚拟形象2.0</a:t>
            </a:r>
            <a:r>
              <a:rPr lang="zh-CN" altLang="en-US" sz="1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还没正式立项，拉</a:t>
            </a:r>
            <a:r>
              <a:rPr lang="en-US" altLang="zh-CN" sz="1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5-6</a:t>
            </a:r>
            <a:r>
              <a:rPr lang="zh-CN" altLang="en-US" sz="1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个主播体验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1201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小电视形象不满足主播高度自定义需求</a:t>
            </a:r>
          </a:p>
          <a:p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人形虚拟形象，玩法自由度更高</a:t>
            </a:r>
          </a:p>
          <a:p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挑战自己，做一款对标超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，闪耀暖暖，幻塔 虚拟人系统</a:t>
            </a:r>
            <a:b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zh-CN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2981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人形虚拟形象的能力更大更复杂，有捏脸系统，换装系统，妆容系统，骨骼动画系统。性能开销指数级上升 低端机</a:t>
            </a:r>
            <a:r>
              <a:rPr lang="en-US" altLang="zh-CN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11fps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i="0" dirty="0">
                <a:solidFill>
                  <a:srgbClr val="000000"/>
                </a:solidFill>
                <a:effectLst/>
                <a:latin typeface="PingFang SC"/>
              </a:rPr>
              <a:t>使用谷歌浏览器的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PingFang SC"/>
              </a:rPr>
              <a:t>Performance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PingFang SC"/>
              </a:rPr>
              <a:t>分析页面性能</a:t>
            </a:r>
            <a:r>
              <a:rPr lang="zh-CN" alt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，查看峰值帧，查看每帧主要耗时，挑选性价比更高的来优化</a:t>
            </a:r>
            <a:endParaRPr lang="en-US" altLang="zh-CN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解决了</a:t>
            </a:r>
            <a:r>
              <a:rPr lang="en-US" altLang="zh-CN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vuejs+threejs</a:t>
            </a:r>
            <a:r>
              <a:rPr lang="zh-CN" alt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性能问题，每帧大约可以节省 </a:t>
            </a:r>
            <a:r>
              <a:rPr lang="en-US" altLang="zh-CN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20ms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动画优化把</a:t>
            </a:r>
            <a:r>
              <a:rPr lang="en-US" altLang="zh-CN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BS</a:t>
            </a:r>
            <a:r>
              <a:rPr lang="zh-CN" alt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动画改为骨骼动画，动画消耗的帧耗时从 </a:t>
            </a:r>
            <a:r>
              <a:rPr lang="en-US" altLang="zh-CN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4ms </a:t>
            </a:r>
            <a:r>
              <a:rPr lang="zh-CN" alt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降低为 </a:t>
            </a:r>
            <a:r>
              <a:rPr lang="en-US" altLang="zh-CN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0.2ms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threejs</a:t>
            </a:r>
            <a:r>
              <a:rPr lang="en-US" altLang="zh-CN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mv pass</a:t>
            </a:r>
            <a:r>
              <a:rPr lang="zh-CN" alt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即</a:t>
            </a:r>
            <a:r>
              <a:rPr lang="en-US" altLang="zh-CN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Motion Vector</a:t>
            </a:r>
            <a:r>
              <a:rPr lang="zh-CN" alt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内存泄漏</a:t>
            </a:r>
            <a:endParaRPr lang="en-US" altLang="zh-CN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性能优化，效果媲美Unity引擎，实现低端机从11fps稳定在</a:t>
            </a:r>
            <a:r>
              <a:rPr lang="en-US" altLang="zh-CN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30</a:t>
            </a:r>
            <a:r>
              <a:rPr lang="en-US" altLang="zh-CN" sz="18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fps。</a:t>
            </a:r>
            <a:endParaRPr lang="en-US" altLang="zh-CN" sz="1800" dirty="0"/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800" dirty="0">
              <a:solidFill>
                <a:schemeClr val="bg1"/>
              </a:solidFill>
            </a:endParaRPr>
          </a:p>
          <a:p>
            <a:endParaRPr lang="en-US" altLang="zh-CN" sz="1800" b="0" i="0" u="none" strike="noStrike" baseline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020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可以看到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vue.js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reactiveGetter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方法耗时最长，刚开始看到这个觉得很奇怪，三维卡顿跟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vue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怎么会有关系呢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>
              <a:lnSpc>
                <a:spcPct val="120000"/>
              </a:lnSpc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用浏览器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开发者工具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Performance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分析网页性能，发现有一项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reactiveGetter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耗时占比高，展开其中包含调用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Three.js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相关函数，结合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Vue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响应式原理，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Vue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会对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data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里面的变量进行变化追踪，</a:t>
            </a:r>
            <a:r>
              <a:rPr lang="zh-CN" altLang="en-US" sz="1200" dirty="0">
                <a:solidFill>
                  <a:schemeClr val="bg1"/>
                </a:solidFill>
              </a:rPr>
              <a:t>产生大量 </a:t>
            </a:r>
            <a:r>
              <a:rPr lang="en-US" altLang="zh-CN" sz="1200" dirty="0" err="1">
                <a:solidFill>
                  <a:schemeClr val="bg1"/>
                </a:solidFill>
              </a:rPr>
              <a:t>reactiveGetter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的调用，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占用了资源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把其放到 </a:t>
            </a:r>
            <a:r>
              <a:rPr lang="en-US" altLang="zh-CN" sz="1200" dirty="0" err="1">
                <a:solidFill>
                  <a:schemeClr val="bg1"/>
                </a:solidFill>
              </a:rPr>
              <a:t>ThreeCanvas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类外面，可以避免这方面的耗时，每帧大约可以节省 </a:t>
            </a:r>
            <a:r>
              <a:rPr lang="en-US" altLang="zh-CN" sz="1200" dirty="0">
                <a:solidFill>
                  <a:schemeClr val="bg1"/>
                </a:solidFill>
              </a:rPr>
              <a:t>20ms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723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我们针对动态骨骼的两个关键性能指标进行优化：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减少碰撞关节数，降低渲染耗时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将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BS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动画改为骨骼动画，降低动画渲染耗时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[Slide 3: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优化方案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1 -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减少碰撞关节数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]</a:t>
            </a:r>
          </a:p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针对简单动画下的动态骨骼需求，我们实施了碰撞关节数的优化，以减少渲染时的计算量。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优化效果：耗时从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12ms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降低为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4ms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实施方法：大量尽量减少碰撞关节数，以提高渲染效率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[Slide 4: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优化方案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2 -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将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BS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动画改为骨骼动画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]</a:t>
            </a:r>
          </a:p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将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BS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（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Blend Shape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）动画改为骨骼动画，以降低动画渲染的帧耗时。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优化效果：动画消耗的帧耗时从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4ms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降低为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0.2ms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实施方法：将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BS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动画转换为骨骼动画，提高动画渲染效率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[Slide 5: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综合效果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]</a:t>
            </a:r>
          </a:p>
          <a:p>
            <a:pPr algn="l"/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通过以上两项优化方案的实施，我们取得了显著的性能提升</a:t>
            </a: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5273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看完源代码，发现只有</a:t>
            </a:r>
            <a:r>
              <a:rPr lang="en-US" altLang="zh-CN" sz="1200" dirty="0">
                <a:solidFill>
                  <a:schemeClr val="bg1"/>
                </a:solidFill>
              </a:rPr>
              <a:t>dispose</a:t>
            </a:r>
            <a:r>
              <a:rPr lang="zh-CN" altLang="en-US" sz="1200" dirty="0">
                <a:solidFill>
                  <a:schemeClr val="bg1"/>
                </a:solidFill>
              </a:rPr>
              <a:t>，把所有资源销毁的函数，并没把</a:t>
            </a:r>
            <a:r>
              <a:rPr lang="en-US" altLang="zh-CN" sz="1200" dirty="0">
                <a:solidFill>
                  <a:schemeClr val="bg1"/>
                </a:solidFill>
              </a:rPr>
              <a:t>mv</a:t>
            </a:r>
            <a:r>
              <a:rPr lang="zh-CN" altLang="en-US" sz="1200" dirty="0">
                <a:solidFill>
                  <a:schemeClr val="bg1"/>
                </a:solidFill>
              </a:rPr>
              <a:t>中</a:t>
            </a:r>
            <a:r>
              <a:rPr lang="en-US" altLang="zh-CN" sz="1200" dirty="0" err="1">
                <a:solidFill>
                  <a:schemeClr val="bg1"/>
                </a:solidFill>
              </a:rPr>
              <a:t>materialCache</a:t>
            </a:r>
            <a:r>
              <a:rPr lang="zh-CN" altLang="en-US" sz="1200" dirty="0">
                <a:solidFill>
                  <a:schemeClr val="bg1"/>
                </a:solidFill>
              </a:rPr>
              <a:t>销毁的函数</a:t>
            </a:r>
            <a:br>
              <a:rPr lang="en-US" altLang="zh-CN" sz="1200" dirty="0">
                <a:solidFill>
                  <a:schemeClr val="bg1"/>
                </a:solidFill>
              </a:rPr>
            </a:br>
            <a:r>
              <a:rPr lang="en-US" altLang="zh-CN" sz="1200" dirty="0">
                <a:solidFill>
                  <a:schemeClr val="bg1"/>
                </a:solidFill>
              </a:rPr>
              <a:t>WebGL Motion Vector </a:t>
            </a:r>
            <a:r>
              <a:rPr lang="zh-CN" altLang="en-US" sz="1200" dirty="0">
                <a:solidFill>
                  <a:schemeClr val="bg1"/>
                </a:solidFill>
              </a:rPr>
              <a:t>内存泄漏，给</a:t>
            </a:r>
            <a:r>
              <a:rPr lang="en-US" altLang="zh-CN" sz="1200" dirty="0">
                <a:solidFill>
                  <a:schemeClr val="bg1"/>
                </a:solidFill>
              </a:rPr>
              <a:t>WebGL </a:t>
            </a:r>
            <a:r>
              <a:rPr lang="en-US" altLang="zh-CN" sz="1200" dirty="0" err="1">
                <a:solidFill>
                  <a:schemeClr val="bg1"/>
                </a:solidFill>
              </a:rPr>
              <a:t>Montion</a:t>
            </a:r>
            <a:r>
              <a:rPr lang="en-US" altLang="zh-CN" sz="1200" dirty="0">
                <a:solidFill>
                  <a:schemeClr val="bg1"/>
                </a:solidFill>
              </a:rPr>
              <a:t> Vector</a:t>
            </a:r>
            <a:r>
              <a:rPr lang="zh-CN" altLang="en-US" sz="1200" dirty="0">
                <a:solidFill>
                  <a:schemeClr val="bg1"/>
                </a:solidFill>
              </a:rPr>
              <a:t>类添加销毁缓存函数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4642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white">
                    <a:lumMod val="65000"/>
                  </a:prstClr>
                </a:solidFill>
              </a:rPr>
              <a:t>我相信虚拟人行业未来会成为中流砥柱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62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通过面动捕桥接框架，接入商汤，伏羲，</a:t>
            </a:r>
            <a:r>
              <a:rPr lang="en-US" altLang="zh-CN" dirty="0" err="1"/>
              <a:t>arkit</a:t>
            </a:r>
            <a:r>
              <a:rPr lang="zh-CN" altLang="en-US" dirty="0"/>
              <a:t>，</a:t>
            </a:r>
            <a:r>
              <a:rPr lang="en-US" altLang="zh-CN" dirty="0" err="1"/>
              <a:t>mediapipe</a:t>
            </a:r>
            <a:r>
              <a:rPr lang="zh-CN" altLang="en-US" dirty="0"/>
              <a:t>，自研</a:t>
            </a:r>
            <a:r>
              <a:rPr lang="en-US" altLang="zh-CN" dirty="0"/>
              <a:t>cv</a:t>
            </a:r>
            <a:r>
              <a:rPr lang="zh-CN" altLang="en-US" dirty="0"/>
              <a:t>。让主播根据电脑性能和面捕效果自行切换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412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ECECEC"/>
                </a:solidFill>
                <a:effectLst/>
                <a:latin typeface="Söhne"/>
              </a:rPr>
              <a:t>限制的角度和视角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：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Live2D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角色通常是在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2D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平面上创建的，因此在观看角度和视角方面受到一定的限制。</a:t>
            </a:r>
            <a:endParaRPr lang="en-US" altLang="zh-CN" b="1" i="0" dirty="0">
              <a:solidFill>
                <a:srgbClr val="ECECEC"/>
              </a:solidFill>
              <a:effectLst/>
              <a:latin typeface="Söhne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ECECEC"/>
                </a:solidFill>
                <a:effectLst/>
                <a:latin typeface="Söhne"/>
              </a:rPr>
              <a:t>复杂度和逼真度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：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Live2D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角色通常更适合于卡通或简化的风格，而在追求逼真度和复杂性方面，与 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3D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模型相比，</a:t>
            </a:r>
            <a:r>
              <a:rPr lang="en-US" altLang="zh-CN" b="0" i="0" dirty="0">
                <a:solidFill>
                  <a:srgbClr val="ECECEC"/>
                </a:solidFill>
                <a:effectLst/>
                <a:latin typeface="Söhne"/>
              </a:rPr>
              <a:t>Live2D </a:t>
            </a:r>
            <a:r>
              <a:rPr lang="zh-CN" altLang="en-US" b="0" i="0" dirty="0">
                <a:solidFill>
                  <a:srgbClr val="ECECEC"/>
                </a:solidFill>
                <a:effectLst/>
                <a:latin typeface="Söhne"/>
              </a:rPr>
              <a:t>的表现可能会受到一些限制。这在需要高度真实感和细节的应用场景中可能会成为问题。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捕获到主播市场对</a:t>
            </a:r>
            <a:r>
              <a:rPr lang="en-US" altLang="zh-CN" sz="1200" dirty="0">
                <a:solidFill>
                  <a:schemeClr val="bg1"/>
                </a:solidFill>
              </a:rPr>
              <a:t>3D</a:t>
            </a:r>
            <a:r>
              <a:rPr lang="zh-CN" altLang="en-US" sz="1200" dirty="0">
                <a:solidFill>
                  <a:schemeClr val="bg1"/>
                </a:solidFill>
              </a:rPr>
              <a:t>虚拟人需求热点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从熟悉的</a:t>
            </a:r>
            <a:r>
              <a:rPr lang="en-US" altLang="zh-CN" sz="1200" dirty="0">
                <a:solidFill>
                  <a:schemeClr val="bg1"/>
                </a:solidFill>
              </a:rPr>
              <a:t>Unity</a:t>
            </a:r>
            <a:r>
              <a:rPr lang="zh-CN" altLang="en-US" sz="1200" dirty="0">
                <a:solidFill>
                  <a:schemeClr val="bg1"/>
                </a:solidFill>
              </a:rPr>
              <a:t>引擎着手 快速验证技术能力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后处理，捏人，面捕，动捕，动画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个性化定制服装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zh-CN" altLang="en-US" sz="1200" dirty="0">
                <a:solidFill>
                  <a:schemeClr val="bg1"/>
                </a:solidFill>
              </a:rPr>
              <a:t>脸型，妆容，配饰等能力</a:t>
            </a:r>
            <a:endParaRPr lang="en-US" altLang="zh-CN" sz="12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3523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 b="1" i="0" dirty="0">
                <a:solidFill>
                  <a:srgbClr val="060607"/>
                </a:solidFill>
                <a:effectLst/>
                <a:latin typeface="PingFang SC"/>
              </a:rPr>
              <a:t>下载时间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：较大的应用包体需要更长的时间来下载，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100M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以上每</a:t>
            </a:r>
            <a:r>
              <a:rPr lang="zh-CN" altLang="en-US" sz="1200" dirty="0">
                <a:solidFill>
                  <a:schemeClr val="bg1"/>
                </a:solidFill>
              </a:rPr>
              <a:t>增加</a:t>
            </a:r>
            <a:r>
              <a:rPr lang="en-US" altLang="zh-CN" sz="1200" dirty="0">
                <a:solidFill>
                  <a:schemeClr val="bg1"/>
                </a:solidFill>
              </a:rPr>
              <a:t>10M</a:t>
            </a:r>
            <a:r>
              <a:rPr lang="zh-CN" altLang="en-US" sz="1200" dirty="0">
                <a:solidFill>
                  <a:schemeClr val="bg1"/>
                </a:solidFill>
              </a:rPr>
              <a:t>用户下载的意愿减少</a:t>
            </a:r>
            <a:r>
              <a:rPr lang="en-US" altLang="zh-CN" sz="1200" dirty="0">
                <a:solidFill>
                  <a:schemeClr val="bg1"/>
                </a:solidFill>
              </a:rPr>
              <a:t>1%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60607"/>
                </a:solidFill>
                <a:latin typeface="PingFang SC"/>
              </a:rPr>
              <a:t>需要寻找更轻量化的渲染引擎 支撑虚拟形象进粉</a:t>
            </a:r>
            <a:endParaRPr lang="en-US" altLang="zh-CN" sz="1200" dirty="0">
              <a:solidFill>
                <a:srgbClr val="060607"/>
              </a:solidFill>
              <a:latin typeface="PingFang SC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195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30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渲染效果可塑形高，满足用户虚拟形象</a:t>
            </a:r>
            <a:r>
              <a:rPr lang="en-US" altLang="zh-CN" sz="1200" dirty="0">
                <a:solidFill>
                  <a:schemeClr val="bg1"/>
                </a:solidFill>
              </a:rPr>
              <a:t>1.5</a:t>
            </a:r>
            <a:r>
              <a:rPr lang="zh-CN" altLang="en-US" sz="1200" dirty="0">
                <a:solidFill>
                  <a:schemeClr val="bg1"/>
                </a:solidFill>
              </a:rPr>
              <a:t>进粉的需求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Unity WebGL 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应用在首次加载时会加载 </a:t>
            </a:r>
            <a:r>
              <a:rPr lang="en-US" altLang="zh-CN" sz="1200" b="0" i="0" dirty="0" err="1">
                <a:solidFill>
                  <a:srgbClr val="060607"/>
                </a:solidFill>
                <a:effectLst/>
                <a:latin typeface="PingFang SC"/>
              </a:rPr>
              <a:t>WebAssembly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 </a:t>
            </a:r>
            <a:r>
              <a:rPr lang="zh-CN" altLang="en-US" sz="1200" b="0" i="0" dirty="0">
                <a:solidFill>
                  <a:schemeClr val="bg1"/>
                </a:solidFill>
                <a:effectLst/>
              </a:rPr>
              <a:t>，对加载时间、内存压力、渲染性能等会对中低端手机用户体验造成较大的影响，并且市面上也没有太多成熟产品使用</a:t>
            </a:r>
            <a:r>
              <a:rPr lang="en-US" altLang="zh-CN" sz="1200" b="0" i="0" dirty="0">
                <a:solidFill>
                  <a:schemeClr val="bg1"/>
                </a:solidFill>
                <a:effectLst/>
              </a:rPr>
              <a:t>unity </a:t>
            </a:r>
            <a:r>
              <a:rPr lang="en-US" altLang="zh-CN" sz="1200" b="0" i="0" dirty="0" err="1">
                <a:solidFill>
                  <a:schemeClr val="bg1"/>
                </a:solidFill>
                <a:effectLst/>
              </a:rPr>
              <a:t>webgl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</a:p>
          <a:p>
            <a:endParaRPr lang="zh-CN" altLang="en-US" dirty="0"/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7228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方案设计：考量机型性能和</a:t>
            </a:r>
            <a:r>
              <a:rPr lang="en-US" altLang="zh-CN" dirty="0"/>
              <a:t>3D</a:t>
            </a:r>
            <a:r>
              <a:rPr lang="zh-CN" altLang="en-US" dirty="0"/>
              <a:t>渲染质量</a:t>
            </a:r>
            <a:r>
              <a:rPr lang="en-US" altLang="zh-CN" dirty="0"/>
              <a:t>.</a:t>
            </a:r>
            <a:r>
              <a:rPr lang="zh-CN" altLang="en-US" sz="1200" dirty="0">
                <a:solidFill>
                  <a:schemeClr val="bg1"/>
                </a:solidFill>
              </a:rPr>
              <a:t>方案设计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Ios15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2021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月后的才发布，相当于要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iPhone13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及以上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1439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方案设计：考量机型性能和</a:t>
            </a:r>
            <a:r>
              <a:rPr lang="en-US" altLang="zh-CN" dirty="0"/>
              <a:t>3D</a:t>
            </a:r>
            <a:r>
              <a:rPr lang="zh-CN" altLang="en-US" dirty="0"/>
              <a:t>渲染质量</a:t>
            </a:r>
            <a:r>
              <a:rPr lang="en-US" altLang="zh-CN" dirty="0"/>
              <a:t>.</a:t>
            </a:r>
            <a:r>
              <a:rPr lang="zh-CN" altLang="en-US" sz="1200" dirty="0">
                <a:solidFill>
                  <a:schemeClr val="bg1"/>
                </a:solidFill>
              </a:rPr>
              <a:t>方案设计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后台机型根据</a:t>
            </a:r>
            <a:r>
              <a:rPr lang="en-US" altLang="zh-CN" sz="1200" dirty="0">
                <a:solidFill>
                  <a:schemeClr val="bg1"/>
                </a:solidFill>
              </a:rPr>
              <a:t>CPU</a:t>
            </a:r>
            <a:r>
              <a:rPr lang="zh-CN" altLang="en-US" sz="1200" dirty="0">
                <a:solidFill>
                  <a:schemeClr val="bg1"/>
                </a:solidFill>
              </a:rPr>
              <a:t>分数配置，实现效果分级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</a:rPr>
              <a:t>webgl2 -&gt; Webgl1 -&gt; </a:t>
            </a:r>
            <a:r>
              <a:rPr lang="zh-CN" altLang="en-US" sz="1200" dirty="0">
                <a:solidFill>
                  <a:schemeClr val="bg1"/>
                </a:solidFill>
              </a:rPr>
              <a:t>视频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剩余</a:t>
            </a:r>
            <a:r>
              <a:rPr lang="en-US" altLang="zh-CN" sz="1200" dirty="0">
                <a:solidFill>
                  <a:schemeClr val="bg1"/>
                </a:solidFill>
              </a:rPr>
              <a:t>7%</a:t>
            </a:r>
            <a:r>
              <a:rPr lang="zh-CN" altLang="en-US" sz="1200" dirty="0">
                <a:solidFill>
                  <a:schemeClr val="bg1"/>
                </a:solidFill>
              </a:rPr>
              <a:t>采用视频降级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086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虚拟形象小电视形象大小为</a:t>
            </a:r>
            <a:r>
              <a:rPr lang="en-US" altLang="zh-CN" dirty="0"/>
              <a:t>20-30M</a:t>
            </a:r>
            <a:r>
              <a:rPr lang="zh-CN" altLang="en-US" dirty="0"/>
              <a:t>，模型已经通过</a:t>
            </a:r>
            <a:r>
              <a:rPr lang="en-US" altLang="zh-CN" dirty="0" err="1"/>
              <a:t>draco</a:t>
            </a:r>
            <a:r>
              <a:rPr lang="zh-CN" altLang="en-US" dirty="0"/>
              <a:t>压缩算法了压缩到</a:t>
            </a:r>
            <a:r>
              <a:rPr lang="en-US" altLang="zh-CN" dirty="0"/>
              <a:t>6M</a:t>
            </a:r>
            <a:r>
              <a:rPr lang="zh-CN" altLang="en-US" dirty="0"/>
              <a:t>。如果提高压缩等级到</a:t>
            </a:r>
            <a:r>
              <a:rPr lang="en-US" altLang="zh-CN" dirty="0"/>
              <a:t>4M</a:t>
            </a:r>
            <a:r>
              <a:rPr lang="zh-CN" altLang="en-US" dirty="0"/>
              <a:t>内，首次渲染的可以降低再</a:t>
            </a:r>
            <a:r>
              <a:rPr lang="en-US" altLang="zh-CN" dirty="0"/>
              <a:t>1s</a:t>
            </a:r>
            <a:r>
              <a:rPr lang="zh-CN" altLang="en-US" dirty="0"/>
              <a:t>以内，但是会对模型效果有丢失</a:t>
            </a:r>
            <a:endParaRPr lang="en-US" altLang="zh-CN" dirty="0"/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使其首渲染从</a:t>
            </a:r>
            <a:r>
              <a:rPr lang="en-US" altLang="zh-CN" dirty="0"/>
              <a:t>6s</a:t>
            </a:r>
            <a:r>
              <a:rPr lang="zh-CN" altLang="en-US" dirty="0"/>
              <a:t>降为</a:t>
            </a:r>
            <a:r>
              <a:rPr lang="en-US" altLang="zh-CN" dirty="0"/>
              <a:t>1s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76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80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FE27CA-38F6-4F96-A1C6-D3EF4A7827ED}"/>
              </a:ext>
            </a:extLst>
          </p:cNvPr>
          <p:cNvSpPr txBox="1"/>
          <p:nvPr userDrawn="1"/>
        </p:nvSpPr>
        <p:spPr>
          <a:xfrm>
            <a:off x="1824795" y="1140644"/>
            <a:ext cx="1515158" cy="1169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FF6695"/>
                </a:solidFill>
              </a:rPr>
              <a:t>目  录</a:t>
            </a:r>
            <a:endParaRPr lang="en-US" altLang="zh-CN" sz="4000" b="1" dirty="0">
              <a:solidFill>
                <a:srgbClr val="FF6695"/>
              </a:solidFill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6695"/>
                </a:solidFill>
              </a:rPr>
              <a:t>CONTENT</a:t>
            </a:r>
            <a:endParaRPr lang="zh-CN" altLang="en-US" sz="2000" b="1" dirty="0">
              <a:solidFill>
                <a:srgbClr val="FF669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6B4D7D-3539-42F2-BBD3-B1440ECAA8BF}"/>
              </a:ext>
            </a:extLst>
          </p:cNvPr>
          <p:cNvGrpSpPr/>
          <p:nvPr userDrawn="1"/>
        </p:nvGrpSpPr>
        <p:grpSpPr>
          <a:xfrm>
            <a:off x="351654" y="6381750"/>
            <a:ext cx="11510573" cy="0"/>
            <a:chOff x="351654" y="6381750"/>
            <a:chExt cx="11510573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BE59859-3002-4151-9F2A-984512991940}"/>
                </a:ext>
              </a:extLst>
            </p:cNvPr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381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4EE2787-0876-428B-93BC-061C3BB9CA1B}"/>
                </a:ext>
              </a:extLst>
            </p:cNvPr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381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13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1328" y="276458"/>
            <a:ext cx="9541807" cy="72000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>
              <a:defRPr sz="2800" b="1" spc="300">
                <a:solidFill>
                  <a:srgbClr val="0CB6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标题 1"/>
          <p:cNvSpPr txBox="1">
            <a:spLocks/>
          </p:cNvSpPr>
          <p:nvPr userDrawn="1"/>
        </p:nvSpPr>
        <p:spPr>
          <a:xfrm>
            <a:off x="9858983" y="6419617"/>
            <a:ext cx="1959882" cy="196633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r"/>
            <a:fld id="{D68FA460-4DAE-4E95-BEEA-311ED6DD2344}" type="slidenum">
              <a:rPr lang="zh-CN" altLang="en-US" sz="1000" smtClean="0">
                <a:solidFill>
                  <a:schemeClr val="bg1">
                    <a:lumMod val="65000"/>
                    <a:lumOff val="3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</a:rPr>
              <a:pPr algn="r"/>
              <a:t>‹#›</a:t>
            </a:fld>
            <a:endParaRPr lang="zh-CN" altLang="en-US" sz="1000" dirty="0">
              <a:solidFill>
                <a:schemeClr val="bg1">
                  <a:lumMod val="65000"/>
                  <a:lumOff val="35000"/>
                </a:schemeClr>
              </a:solidFill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7A84FB-0F14-4041-9CD2-A4439A3B9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701299" y="351007"/>
            <a:ext cx="1117566" cy="57090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88A0F2B-539A-4865-A68A-94D7C2B3D590}"/>
              </a:ext>
            </a:extLst>
          </p:cNvPr>
          <p:cNvGrpSpPr/>
          <p:nvPr userDrawn="1"/>
        </p:nvGrpSpPr>
        <p:grpSpPr>
          <a:xfrm>
            <a:off x="371475" y="625843"/>
            <a:ext cx="360000" cy="0"/>
            <a:chOff x="351654" y="6381750"/>
            <a:chExt cx="11510573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1466153-9ED8-44C5-9B85-12E4DA83B0EA}"/>
                </a:ext>
              </a:extLst>
            </p:cNvPr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762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F779D49-5708-4DD0-B894-5CC75771FB7A}"/>
                </a:ext>
              </a:extLst>
            </p:cNvPr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762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466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29FDCAC-4B18-4059-8AF6-0E61879BB84D}"/>
              </a:ext>
            </a:extLst>
          </p:cNvPr>
          <p:cNvGrpSpPr/>
          <p:nvPr userDrawn="1"/>
        </p:nvGrpSpPr>
        <p:grpSpPr>
          <a:xfrm>
            <a:off x="351654" y="3429000"/>
            <a:ext cx="11510573" cy="0"/>
            <a:chOff x="351654" y="6381750"/>
            <a:chExt cx="11510573" cy="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A8B5B35-8F5F-45D2-A895-3FE16B6F9F42}"/>
                </a:ext>
              </a:extLst>
            </p:cNvPr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381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9FAACC1-7488-4158-9950-EEAA3171619E}"/>
                </a:ext>
              </a:extLst>
            </p:cNvPr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381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A615C610-F34C-4923-83B3-5B5BB55B00F6}"/>
              </a:ext>
            </a:extLst>
          </p:cNvPr>
          <p:cNvSpPr txBox="1">
            <a:spLocks/>
          </p:cNvSpPr>
          <p:nvPr userDrawn="1"/>
        </p:nvSpPr>
        <p:spPr>
          <a:xfrm>
            <a:off x="1335535" y="2709000"/>
            <a:ext cx="9541807" cy="72000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 defTabSz="1219170" rtl="0" eaLnBrk="1" latinLnBrk="0" hangingPunct="1">
              <a:spcBef>
                <a:spcPct val="0"/>
              </a:spcBef>
              <a:buNone/>
              <a:defRPr sz="2800" b="1" kern="1200" spc="300">
                <a:solidFill>
                  <a:srgbClr val="0CB6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ctr"/>
            <a:endParaRPr lang="zh-CN" altLang="en-US" sz="4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DE7517C-0742-4FEE-88A8-FA04E179E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5025066" y="5281227"/>
            <a:ext cx="2154321" cy="11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0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361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87" r:id="rId2"/>
    <p:sldLayoutId id="2147483670" r:id="rId3"/>
    <p:sldLayoutId id="2147483690" r:id="rId4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34" userDrawn="1">
          <p15:clr>
            <a:srgbClr val="F26B43"/>
          </p15:clr>
        </p15:guide>
        <p15:guide id="4" orient="horz" pos="663" userDrawn="1">
          <p15:clr>
            <a:srgbClr val="F26B43"/>
          </p15:clr>
        </p15:guide>
        <p15:guide id="5" pos="7446" userDrawn="1">
          <p15:clr>
            <a:srgbClr val="F26B43"/>
          </p15:clr>
        </p15:guide>
        <p15:guide id="6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gamma.app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7BE5C57A-E46A-4CDF-9BC8-A45E76635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5CE6A59D-6787-4B38-877C-F67B0B503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2009D0C9-7D5E-48C4-BC63-2CA6E330F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D35A71D1-1A6D-4399-BAF8-B5B3852F7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CBB40010-AB1B-4FA6-A6B0-1003E30A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08204199-98A4-4FC0-A625-77E81508D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620171E5-28AE-4413-8C20-49E5A2152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A5BE52D9-28BD-4FC8-A7D2-02BDA6419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237BC2B0-BABE-434F-99C2-E1EC11E7F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55F44D-3A6D-424A-9C43-C321CF977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A421A5B5-4637-4FD3-918F-94865D36C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47774900-57DD-4C4B-887C-6BA150A8D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8873252-C58F-486C-9EFF-1098F7E1BA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28952" b="40483"/>
          <a:stretch/>
        </p:blipFill>
        <p:spPr>
          <a:xfrm>
            <a:off x="738754" y="1038033"/>
            <a:ext cx="1688434" cy="8374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B6DD335-A52D-4102-B956-4DDFD3EED1A5}"/>
              </a:ext>
            </a:extLst>
          </p:cNvPr>
          <p:cNvSpPr/>
          <p:nvPr/>
        </p:nvSpPr>
        <p:spPr>
          <a:xfrm>
            <a:off x="738754" y="2465009"/>
            <a:ext cx="5346133" cy="1522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晋升答辩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8">
            <a:extLst>
              <a:ext uri="{FF2B5EF4-FFF2-40B4-BE49-F238E27FC236}">
                <a16:creationId xmlns:a16="http://schemas.microsoft.com/office/drawing/2014/main" id="{D492FC0A-DE1C-469E-B439-3338C6EF4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754" y="4126672"/>
            <a:ext cx="2598737" cy="100813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所属部门：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565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E1A203-2436-BBB0-1B5B-2C3CAB3CB44B}"/>
              </a:ext>
            </a:extLst>
          </p:cNvPr>
          <p:cNvSpPr txBox="1"/>
          <p:nvPr/>
        </p:nvSpPr>
        <p:spPr>
          <a:xfrm>
            <a:off x="2346764" y="2024491"/>
            <a:ext cx="2520562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通过采取后台机型分级策略实现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47DE3C-98D5-7EDB-59ED-5D5DD7DDC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3" y="3194790"/>
            <a:ext cx="57626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8EBEC3-0C72-03EE-41C2-F6A2DFE6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511" y="3127904"/>
            <a:ext cx="4701755" cy="23508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7541136-5077-7E0B-8BEA-DE98493E378B}"/>
              </a:ext>
            </a:extLst>
          </p:cNvPr>
          <p:cNvSpPr txBox="1"/>
          <p:nvPr/>
        </p:nvSpPr>
        <p:spPr>
          <a:xfrm>
            <a:off x="8189424" y="1923053"/>
            <a:ext cx="253338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</a:rPr>
              <a:t>3D</a:t>
            </a:r>
            <a:r>
              <a:rPr lang="zh-CN" altLang="en-US" sz="1200" dirty="0">
                <a:solidFill>
                  <a:schemeClr val="bg1"/>
                </a:solidFill>
              </a:rPr>
              <a:t>机型覆盖率从</a:t>
            </a:r>
            <a:r>
              <a:rPr lang="en-US" altLang="zh-CN" sz="1200" dirty="0">
                <a:solidFill>
                  <a:schemeClr val="bg1"/>
                </a:solidFill>
              </a:rPr>
              <a:t>30% - &gt; </a:t>
            </a:r>
            <a:r>
              <a:rPr lang="en-US" altLang="zh-CN" dirty="0">
                <a:solidFill>
                  <a:srgbClr val="FF0000"/>
                </a:solidFill>
              </a:rPr>
              <a:t>93</a:t>
            </a:r>
            <a:r>
              <a:rPr lang="en-US" altLang="zh-CN" sz="1200" dirty="0">
                <a:solidFill>
                  <a:schemeClr val="bg1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09026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108A79-54E5-785C-99FF-332AEAED8AE9}"/>
              </a:ext>
            </a:extLst>
          </p:cNvPr>
          <p:cNvSpPr txBox="1"/>
          <p:nvPr/>
        </p:nvSpPr>
        <p:spPr>
          <a:xfrm>
            <a:off x="4833257" y="1650670"/>
            <a:ext cx="2212785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首次加载时间过长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909A40-A5EC-2747-852C-BA3F922C3B0B}"/>
              </a:ext>
            </a:extLst>
          </p:cNvPr>
          <p:cNvSpPr txBox="1"/>
          <p:nvPr/>
        </p:nvSpPr>
        <p:spPr>
          <a:xfrm>
            <a:off x="581890" y="2645411"/>
            <a:ext cx="6107145" cy="213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方案一：</a:t>
            </a:r>
            <a:r>
              <a:rPr lang="zh-CN" alt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模型加载优化</a:t>
            </a:r>
            <a:r>
              <a:rPr lang="en-US" altLang="zh-CN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【</a:t>
            </a:r>
            <a:r>
              <a:rPr lang="zh-CN" alt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贴图使用 </a:t>
            </a:r>
            <a:r>
              <a:rPr lang="en-US" altLang="zh-CN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KTX2 </a:t>
            </a:r>
            <a:r>
              <a:rPr lang="zh-CN" alt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压缩纹理，加快用户解压、加载速度</a:t>
            </a:r>
            <a:r>
              <a:rPr lang="en-US" altLang="zh-CN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zh-CN" alt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模型使用</a:t>
            </a:r>
            <a:r>
              <a:rPr lang="en-US" altLang="zh-CN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GLB</a:t>
            </a:r>
            <a:r>
              <a:rPr lang="zh-CN" alt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（</a:t>
            </a:r>
            <a:r>
              <a:rPr lang="en-US" altLang="zh-CN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GLTF</a:t>
            </a:r>
            <a:r>
              <a:rPr lang="zh-CN" alt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）格式，使用</a:t>
            </a:r>
            <a:r>
              <a:rPr lang="en-US" altLang="zh-CN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Draco</a:t>
            </a:r>
            <a:r>
              <a:rPr lang="zh-CN" alt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压缩算法对网格数据进行压缩</a:t>
            </a:r>
            <a:r>
              <a:rPr lang="en-US" altLang="zh-CN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】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方案二：经阅读源码，</a:t>
            </a:r>
            <a:r>
              <a:rPr lang="en-US" altLang="zh-CN" sz="1600" dirty="0" err="1">
                <a:solidFill>
                  <a:schemeClr val="bg1"/>
                </a:solidFill>
              </a:rPr>
              <a:t>threejs</a:t>
            </a:r>
            <a:r>
              <a:rPr lang="zh-CN" altLang="en-US" sz="1600" dirty="0">
                <a:solidFill>
                  <a:schemeClr val="bg1"/>
                </a:solidFill>
              </a:rPr>
              <a:t>加载一个</a:t>
            </a:r>
            <a:r>
              <a:rPr lang="en-US" altLang="zh-CN" sz="1600" dirty="0" err="1">
                <a:solidFill>
                  <a:schemeClr val="bg1"/>
                </a:solidFill>
              </a:rPr>
              <a:t>glb</a:t>
            </a:r>
            <a:r>
              <a:rPr lang="zh-CN" altLang="en-US" sz="1600" dirty="0">
                <a:solidFill>
                  <a:schemeClr val="bg1"/>
                </a:solidFill>
              </a:rPr>
              <a:t>是会等待所有的资源准备好后再进行下一步，提供一个异步方法实现后台分帧加载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E0BBD3-B409-82CF-BE7B-6AC44B0E7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42" y="2645410"/>
            <a:ext cx="4517932" cy="21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9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2.0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4D8536-F485-F12D-69EC-65BB9D1D18B3}"/>
              </a:ext>
            </a:extLst>
          </p:cNvPr>
          <p:cNvSpPr txBox="1"/>
          <p:nvPr/>
        </p:nvSpPr>
        <p:spPr>
          <a:xfrm>
            <a:off x="368004" y="1244156"/>
            <a:ext cx="3038332" cy="799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chemeClr val="bg1"/>
                </a:solidFill>
                <a:effectLst/>
              </a:rPr>
              <a:t>为什么做虚拟形象</a:t>
            </a:r>
            <a:r>
              <a:rPr lang="en-US" altLang="zh-CN" sz="2000" b="0" dirty="0">
                <a:solidFill>
                  <a:schemeClr val="bg1"/>
                </a:solidFill>
                <a:effectLst/>
              </a:rPr>
              <a:t>2.0</a:t>
            </a:r>
            <a:r>
              <a:rPr lang="zh-CN" altLang="en-US" sz="2000" b="0" dirty="0">
                <a:solidFill>
                  <a:schemeClr val="bg1"/>
                </a:solidFill>
                <a:effectLst/>
              </a:rPr>
              <a:t>？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9E2DD1-4BCA-6D22-7811-F250D54646F5}"/>
              </a:ext>
            </a:extLst>
          </p:cNvPr>
          <p:cNvGrpSpPr/>
          <p:nvPr/>
        </p:nvGrpSpPr>
        <p:grpSpPr>
          <a:xfrm>
            <a:off x="441633" y="1146151"/>
            <a:ext cx="10824012" cy="5015835"/>
            <a:chOff x="441633" y="1146151"/>
            <a:chExt cx="10824012" cy="501583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07B34381-2881-5949-F1F5-41B001638E6E}"/>
                </a:ext>
              </a:extLst>
            </p:cNvPr>
            <p:cNvSpPr/>
            <p:nvPr/>
          </p:nvSpPr>
          <p:spPr>
            <a:xfrm>
              <a:off x="5309391" y="5418285"/>
              <a:ext cx="4762500" cy="74370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92EF5D9-B465-3EE6-A942-7FA17BAB22E5}"/>
                </a:ext>
              </a:extLst>
            </p:cNvPr>
            <p:cNvSpPr txBox="1"/>
            <p:nvPr/>
          </p:nvSpPr>
          <p:spPr>
            <a:xfrm>
              <a:off x="6193561" y="5490869"/>
              <a:ext cx="3878329" cy="6141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用户复购率低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19371A0-8827-BF70-E093-5AB52E16530D}"/>
                </a:ext>
              </a:extLst>
            </p:cNvPr>
            <p:cNvSpPr/>
            <p:nvPr/>
          </p:nvSpPr>
          <p:spPr>
            <a:xfrm>
              <a:off x="5482998" y="5490869"/>
              <a:ext cx="598533" cy="5985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EFC0463-3A36-FC9A-3F9E-91E9922F78D8}"/>
                </a:ext>
              </a:extLst>
            </p:cNvPr>
            <p:cNvSpPr/>
            <p:nvPr/>
          </p:nvSpPr>
          <p:spPr>
            <a:xfrm>
              <a:off x="6298169" y="4372066"/>
              <a:ext cx="4762500" cy="74370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264BCA1-16AD-01AE-1180-78921CD0C12C}"/>
                </a:ext>
              </a:extLst>
            </p:cNvPr>
            <p:cNvSpPr txBox="1"/>
            <p:nvPr/>
          </p:nvSpPr>
          <p:spPr>
            <a:xfrm>
              <a:off x="7182339" y="4444650"/>
              <a:ext cx="3878329" cy="6141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用户粘性不高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D8A2567-1DCA-A168-4530-280B498DF5FF}"/>
                </a:ext>
              </a:extLst>
            </p:cNvPr>
            <p:cNvSpPr/>
            <p:nvPr/>
          </p:nvSpPr>
          <p:spPr>
            <a:xfrm>
              <a:off x="6471776" y="4444650"/>
              <a:ext cx="598533" cy="5985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947100F-BA5E-0D69-F182-00F489F9988E}"/>
                </a:ext>
              </a:extLst>
            </p:cNvPr>
            <p:cNvSpPr/>
            <p:nvPr/>
          </p:nvSpPr>
          <p:spPr>
            <a:xfrm>
              <a:off x="6503145" y="3296761"/>
              <a:ext cx="4762500" cy="74370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D26A416-6197-AA3C-64DD-19173537DB38}"/>
                </a:ext>
              </a:extLst>
            </p:cNvPr>
            <p:cNvSpPr txBox="1"/>
            <p:nvPr/>
          </p:nvSpPr>
          <p:spPr>
            <a:xfrm>
              <a:off x="7387315" y="3369345"/>
              <a:ext cx="3878329" cy="6141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玩法缺失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B28EB97-6E8F-6B88-F210-F31F7EA6DB82}"/>
                </a:ext>
              </a:extLst>
            </p:cNvPr>
            <p:cNvSpPr/>
            <p:nvPr/>
          </p:nvSpPr>
          <p:spPr>
            <a:xfrm>
              <a:off x="6676752" y="3369345"/>
              <a:ext cx="598533" cy="5985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33A706A-F3AB-669E-5C0B-26255E76A463}"/>
                </a:ext>
              </a:extLst>
            </p:cNvPr>
            <p:cNvGrpSpPr/>
            <p:nvPr/>
          </p:nvGrpSpPr>
          <p:grpSpPr>
            <a:xfrm>
              <a:off x="4809342" y="2414106"/>
              <a:ext cx="1987648" cy="358401"/>
              <a:chOff x="4360179" y="1789982"/>
              <a:chExt cx="1987648" cy="358401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416ADC9E-E119-8FD2-DF92-A99F0F09955C}"/>
                  </a:ext>
                </a:extLst>
              </p:cNvPr>
              <p:cNvGrpSpPr/>
              <p:nvPr/>
            </p:nvGrpSpPr>
            <p:grpSpPr>
              <a:xfrm flipV="1">
                <a:off x="4360179" y="1789982"/>
                <a:ext cx="358401" cy="358401"/>
                <a:chOff x="474220" y="1079166"/>
                <a:chExt cx="5621780" cy="5621780"/>
              </a:xfrm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FE73027E-3CF4-16EE-60F5-2394F5A828AE}"/>
                    </a:ext>
                  </a:extLst>
                </p:cNvPr>
                <p:cNvSpPr/>
                <p:nvPr/>
              </p:nvSpPr>
              <p:spPr>
                <a:xfrm>
                  <a:off x="474220" y="1079166"/>
                  <a:ext cx="5621780" cy="562178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8A98B608-B248-42A8-4C3C-A02EA54811AB}"/>
                    </a:ext>
                  </a:extLst>
                </p:cNvPr>
                <p:cNvSpPr/>
                <p:nvPr/>
              </p:nvSpPr>
              <p:spPr>
                <a:xfrm>
                  <a:off x="1916605" y="2521552"/>
                  <a:ext cx="2737009" cy="27370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8A6DC80D-01CB-9F03-7F40-DD8D9C49F5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3733" y="1968557"/>
                <a:ext cx="1864094" cy="0"/>
              </a:xfrm>
              <a:prstGeom prst="line">
                <a:avLst/>
              </a:prstGeom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47D2499B-F750-F811-42E4-2EC327CD9B57}"/>
                </a:ext>
              </a:extLst>
            </p:cNvPr>
            <p:cNvSpPr/>
            <p:nvPr/>
          </p:nvSpPr>
          <p:spPr>
            <a:xfrm>
              <a:off x="6238588" y="2221456"/>
              <a:ext cx="4762500" cy="74370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F15AE6-DA1B-29E7-977B-5857E434726D}"/>
                </a:ext>
              </a:extLst>
            </p:cNvPr>
            <p:cNvSpPr/>
            <p:nvPr/>
          </p:nvSpPr>
          <p:spPr>
            <a:xfrm>
              <a:off x="6412195" y="2294040"/>
              <a:ext cx="598533" cy="5985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56888B7-A0EF-17DD-851E-333718E9A23B}"/>
                </a:ext>
              </a:extLst>
            </p:cNvPr>
            <p:cNvSpPr txBox="1"/>
            <p:nvPr/>
          </p:nvSpPr>
          <p:spPr>
            <a:xfrm>
              <a:off x="7122758" y="2294040"/>
              <a:ext cx="3878329" cy="6141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buSzPct val="25000"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自由度低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>
                <a:buSzPct val="25000"/>
              </a:pP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BDBBABA-637D-4382-A096-5EE17620F5DE}"/>
                </a:ext>
              </a:extLst>
            </p:cNvPr>
            <p:cNvGrpSpPr/>
            <p:nvPr/>
          </p:nvGrpSpPr>
          <p:grpSpPr>
            <a:xfrm>
              <a:off x="796054" y="1662219"/>
              <a:ext cx="4117461" cy="4117461"/>
              <a:chOff x="474220" y="1079166"/>
              <a:chExt cx="5621780" cy="5621780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4994DA0A-3E23-D812-6A0A-B5E17A3A2073}"/>
                  </a:ext>
                </a:extLst>
              </p:cNvPr>
              <p:cNvSpPr/>
              <p:nvPr/>
            </p:nvSpPr>
            <p:spPr>
              <a:xfrm>
                <a:off x="474220" y="1079166"/>
                <a:ext cx="5621780" cy="562178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01E0CC7-596A-BBF8-8EE9-A24CCF00976B}"/>
                  </a:ext>
                </a:extLst>
              </p:cNvPr>
              <p:cNvSpPr/>
              <p:nvPr/>
            </p:nvSpPr>
            <p:spPr>
              <a:xfrm>
                <a:off x="893334" y="1498280"/>
                <a:ext cx="4783551" cy="478355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434AE7A4-6489-7A77-7386-716905B46306}"/>
                  </a:ext>
                </a:extLst>
              </p:cNvPr>
              <p:cNvSpPr/>
              <p:nvPr/>
            </p:nvSpPr>
            <p:spPr>
              <a:xfrm>
                <a:off x="1305850" y="1910796"/>
                <a:ext cx="3958520" cy="395852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4631422-8161-CA1B-B752-6574D332AEE1}"/>
                </a:ext>
              </a:extLst>
            </p:cNvPr>
            <p:cNvSpPr/>
            <p:nvPr/>
          </p:nvSpPr>
          <p:spPr>
            <a:xfrm>
              <a:off x="1675272" y="3459339"/>
              <a:ext cx="2359025" cy="523220"/>
            </a:xfrm>
            <a:prstGeom prst="rect">
              <a:avLst/>
            </a:prstGeom>
          </p:spPr>
          <p:txBody>
            <a:bodyPr wrap="square" anchor="b" anchorCtr="0">
              <a:spAutoFit/>
            </a:bodyPr>
            <a:lstStyle/>
            <a:p>
              <a:pPr algn="ctr">
                <a:buSzPct val="25000"/>
              </a:pPr>
              <a:r>
                <a:rPr lang="zh-CN" altLang="en-US" sz="2800" b="1" dirty="0">
                  <a:solidFill>
                    <a:srgbClr val="FFFFFF"/>
                  </a:solidFill>
                </a:rPr>
                <a:t>升级</a:t>
              </a:r>
              <a:endParaRPr lang="en-US" altLang="zh-CN" sz="2800" b="1" dirty="0">
                <a:solidFill>
                  <a:srgbClr val="FFFFFF"/>
                </a:solidFill>
              </a:endParaRPr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2ECF8990-B475-CECB-B003-A9C8E057F5B7}"/>
                </a:ext>
              </a:extLst>
            </p:cNvPr>
            <p:cNvSpPr/>
            <p:nvPr/>
          </p:nvSpPr>
          <p:spPr>
            <a:xfrm>
              <a:off x="441633" y="1307798"/>
              <a:ext cx="4826302" cy="4826302"/>
            </a:xfrm>
            <a:prstGeom prst="arc">
              <a:avLst>
                <a:gd name="adj1" fmla="val 16200000"/>
                <a:gd name="adj2" fmla="val 4972270"/>
              </a:avLst>
            </a:prstGeom>
            <a:noFill/>
            <a:ln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D65562B-D942-8F31-CEB2-B88620AAF92C}"/>
                </a:ext>
              </a:extLst>
            </p:cNvPr>
            <p:cNvGrpSpPr/>
            <p:nvPr/>
          </p:nvGrpSpPr>
          <p:grpSpPr>
            <a:xfrm>
              <a:off x="3706572" y="1146151"/>
              <a:ext cx="6191746" cy="743701"/>
              <a:chOff x="4145653" y="1233545"/>
              <a:chExt cx="6191746" cy="743701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6F3FD7E2-C042-0BCB-31C9-ECE0ACF33A49}"/>
                  </a:ext>
                </a:extLst>
              </p:cNvPr>
              <p:cNvGrpSpPr/>
              <p:nvPr/>
            </p:nvGrpSpPr>
            <p:grpSpPr>
              <a:xfrm>
                <a:off x="4145653" y="1426195"/>
                <a:ext cx="1987648" cy="358401"/>
                <a:chOff x="4360179" y="1789982"/>
                <a:chExt cx="1987648" cy="358401"/>
              </a:xfrm>
            </p:grpSpPr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3565F95B-7EA7-2C74-8C09-786CE5B366AC}"/>
                    </a:ext>
                  </a:extLst>
                </p:cNvPr>
                <p:cNvGrpSpPr/>
                <p:nvPr/>
              </p:nvGrpSpPr>
              <p:grpSpPr>
                <a:xfrm flipV="1">
                  <a:off x="4360179" y="1789982"/>
                  <a:ext cx="358401" cy="358401"/>
                  <a:chOff x="474220" y="1079166"/>
                  <a:chExt cx="5621780" cy="5621780"/>
                </a:xfrm>
              </p:grpSpPr>
              <p:sp>
                <p:nvSpPr>
                  <p:cNvPr id="53" name="椭圆 52">
                    <a:extLst>
                      <a:ext uri="{FF2B5EF4-FFF2-40B4-BE49-F238E27FC236}">
                        <a16:creationId xmlns:a16="http://schemas.microsoft.com/office/drawing/2014/main" id="{CA905157-7EC3-AA78-E2F3-36FF5DD087D1}"/>
                      </a:ext>
                    </a:extLst>
                  </p:cNvPr>
                  <p:cNvSpPr/>
                  <p:nvPr/>
                </p:nvSpPr>
                <p:spPr>
                  <a:xfrm>
                    <a:off x="474220" y="1079166"/>
                    <a:ext cx="5621780" cy="5621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DB2BB52B-CC25-29B9-DA5C-088AA13469E1}"/>
                      </a:ext>
                    </a:extLst>
                  </p:cNvPr>
                  <p:cNvSpPr/>
                  <p:nvPr/>
                </p:nvSpPr>
                <p:spPr>
                  <a:xfrm>
                    <a:off x="1916605" y="2521552"/>
                    <a:ext cx="2737009" cy="273700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59A5689E-878D-C2C0-B47E-6CB2E19D8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3733" y="1968557"/>
                  <a:ext cx="1864094" cy="0"/>
                </a:xfrm>
                <a:prstGeom prst="line">
                  <a:avLst/>
                </a:prstGeom>
                <a:ln>
                  <a:solidFill>
                    <a:schemeClr val="accent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637DB098-D032-26FE-490D-BA9A14922A2D}"/>
                  </a:ext>
                </a:extLst>
              </p:cNvPr>
              <p:cNvGrpSpPr/>
              <p:nvPr/>
            </p:nvGrpSpPr>
            <p:grpSpPr>
              <a:xfrm>
                <a:off x="5574899" y="1233545"/>
                <a:ext cx="4762500" cy="743701"/>
                <a:chOff x="5267935" y="1463345"/>
                <a:chExt cx="4762500" cy="743701"/>
              </a:xfrm>
            </p:grpSpPr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166CED54-FEB6-8A4F-13F0-02581C6C0E79}"/>
                    </a:ext>
                  </a:extLst>
                </p:cNvPr>
                <p:cNvGrpSpPr/>
                <p:nvPr/>
              </p:nvGrpSpPr>
              <p:grpSpPr>
                <a:xfrm>
                  <a:off x="5267935" y="1463345"/>
                  <a:ext cx="4762500" cy="743701"/>
                  <a:chOff x="5084390" y="1708150"/>
                  <a:chExt cx="4762500" cy="743701"/>
                </a:xfrm>
              </p:grpSpPr>
              <p:sp>
                <p:nvSpPr>
                  <p:cNvPr id="48" name="矩形: 圆角 47">
                    <a:extLst>
                      <a:ext uri="{FF2B5EF4-FFF2-40B4-BE49-F238E27FC236}">
                        <a16:creationId xmlns:a16="http://schemas.microsoft.com/office/drawing/2014/main" id="{61D436A6-50A3-F559-4BB5-DD6085BC55DD}"/>
                      </a:ext>
                    </a:extLst>
                  </p:cNvPr>
                  <p:cNvSpPr/>
                  <p:nvPr/>
                </p:nvSpPr>
                <p:spPr>
                  <a:xfrm>
                    <a:off x="5084390" y="1708150"/>
                    <a:ext cx="4762500" cy="74370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>
                      <a:lumMod val="20000"/>
                      <a:lumOff val="80000"/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AD7E72C-DDA3-6753-CC20-5175A50BA958}"/>
                      </a:ext>
                    </a:extLst>
                  </p:cNvPr>
                  <p:cNvSpPr txBox="1"/>
                  <p:nvPr/>
                </p:nvSpPr>
                <p:spPr>
                  <a:xfrm>
                    <a:off x="5968560" y="1780734"/>
                    <a:ext cx="3878329" cy="6141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91440" tIns="45720" rIns="91440" bIns="45720" anchor="ctr" anchorCtr="0">
                    <a:normAutofit/>
                  </a:bodyPr>
                  <a:lstStyle/>
                  <a:p>
                    <a:pPr>
                      <a:buSzPct val="25000"/>
                    </a:pPr>
                    <a:r>
                      <a:rPr lang="zh-CN" altLang="en-US" sz="1600" b="1" dirty="0">
                        <a:solidFill>
                          <a:schemeClr val="bg1"/>
                        </a:solidFill>
                      </a:rPr>
                      <a:t>非人形</a:t>
                    </a:r>
                    <a:endParaRPr lang="en-US" altLang="zh-CN" sz="16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F23E03A2-AB76-6FD6-A060-01B51169AD95}"/>
                      </a:ext>
                    </a:extLst>
                  </p:cNvPr>
                  <p:cNvSpPr/>
                  <p:nvPr/>
                </p:nvSpPr>
                <p:spPr>
                  <a:xfrm>
                    <a:off x="5257997" y="1780734"/>
                    <a:ext cx="598533" cy="59853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sp>
              <p:nvSpPr>
                <p:cNvPr id="47" name="任意多边形: 形状 46">
                  <a:extLst>
                    <a:ext uri="{FF2B5EF4-FFF2-40B4-BE49-F238E27FC236}">
                      <a16:creationId xmlns:a16="http://schemas.microsoft.com/office/drawing/2014/main" id="{E068863F-A016-D54E-A753-37E7DC9DD4DC}"/>
                    </a:ext>
                  </a:extLst>
                </p:cNvPr>
                <p:cNvSpPr/>
                <p:nvPr/>
              </p:nvSpPr>
              <p:spPr>
                <a:xfrm>
                  <a:off x="5651807" y="1768445"/>
                  <a:ext cx="178001" cy="13350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E9BBA62-BDD4-12CB-317C-D290126D0B6F}"/>
                </a:ext>
              </a:extLst>
            </p:cNvPr>
            <p:cNvGrpSpPr/>
            <p:nvPr/>
          </p:nvGrpSpPr>
          <p:grpSpPr>
            <a:xfrm>
              <a:off x="3880145" y="5610935"/>
              <a:ext cx="1987648" cy="358401"/>
              <a:chOff x="4360179" y="1789982"/>
              <a:chExt cx="1987648" cy="358401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DDD54794-0916-1B89-4D82-9C5A91AF166E}"/>
                  </a:ext>
                </a:extLst>
              </p:cNvPr>
              <p:cNvGrpSpPr/>
              <p:nvPr/>
            </p:nvGrpSpPr>
            <p:grpSpPr>
              <a:xfrm flipV="1">
                <a:off x="4360179" y="1789982"/>
                <a:ext cx="358401" cy="358401"/>
                <a:chOff x="474220" y="1079166"/>
                <a:chExt cx="5621780" cy="5621780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5622DDCA-8784-AFF9-0D0A-EAF060E32090}"/>
                    </a:ext>
                  </a:extLst>
                </p:cNvPr>
                <p:cNvSpPr/>
                <p:nvPr/>
              </p:nvSpPr>
              <p:spPr>
                <a:xfrm>
                  <a:off x="474220" y="1079166"/>
                  <a:ext cx="5621780" cy="562178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1C0A6595-8389-E221-65E9-9666328B5ADA}"/>
                    </a:ext>
                  </a:extLst>
                </p:cNvPr>
                <p:cNvSpPr/>
                <p:nvPr/>
              </p:nvSpPr>
              <p:spPr>
                <a:xfrm>
                  <a:off x="1916605" y="2521552"/>
                  <a:ext cx="2737009" cy="27370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A18C0BAE-C36C-33EA-C396-EB81301EC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3733" y="1968557"/>
                <a:ext cx="1864094" cy="0"/>
              </a:xfrm>
              <a:prstGeom prst="line">
                <a:avLst/>
              </a:prstGeom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23B4377-E7BC-66E6-D3BF-A59137817CE0}"/>
                </a:ext>
              </a:extLst>
            </p:cNvPr>
            <p:cNvGrpSpPr/>
            <p:nvPr/>
          </p:nvGrpSpPr>
          <p:grpSpPr>
            <a:xfrm>
              <a:off x="5073899" y="3489411"/>
              <a:ext cx="1987648" cy="358401"/>
              <a:chOff x="4360179" y="1789982"/>
              <a:chExt cx="1987648" cy="358401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EB41385F-C354-DEF8-DF9A-49C97B439F3D}"/>
                  </a:ext>
                </a:extLst>
              </p:cNvPr>
              <p:cNvGrpSpPr/>
              <p:nvPr/>
            </p:nvGrpSpPr>
            <p:grpSpPr>
              <a:xfrm flipV="1">
                <a:off x="4360179" y="1789982"/>
                <a:ext cx="358401" cy="358401"/>
                <a:chOff x="474220" y="1079166"/>
                <a:chExt cx="5621780" cy="5621780"/>
              </a:xfrm>
            </p:grpSpPr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8AB3818E-49E0-648A-FDBD-5E6F9F4643C7}"/>
                    </a:ext>
                  </a:extLst>
                </p:cNvPr>
                <p:cNvSpPr/>
                <p:nvPr/>
              </p:nvSpPr>
              <p:spPr>
                <a:xfrm>
                  <a:off x="474220" y="1079166"/>
                  <a:ext cx="5621780" cy="562178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F92ECC51-4587-BD89-E41A-CB96EAA2A7C0}"/>
                    </a:ext>
                  </a:extLst>
                </p:cNvPr>
                <p:cNvSpPr/>
                <p:nvPr/>
              </p:nvSpPr>
              <p:spPr>
                <a:xfrm>
                  <a:off x="1916605" y="2521552"/>
                  <a:ext cx="2737009" cy="27370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03268F5C-ECA3-FB42-1C9F-34A259A4C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3733" y="1968557"/>
                <a:ext cx="1864094" cy="0"/>
              </a:xfrm>
              <a:prstGeom prst="line">
                <a:avLst/>
              </a:prstGeom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A1B18875-0961-9005-8C20-BD4250E25D69}"/>
                </a:ext>
              </a:extLst>
            </p:cNvPr>
            <p:cNvSpPr/>
            <p:nvPr/>
          </p:nvSpPr>
          <p:spPr>
            <a:xfrm>
              <a:off x="6894825" y="3579611"/>
              <a:ext cx="162386" cy="178001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FA2AF0A-6333-96D1-242A-E6E7F1771F49}"/>
                </a:ext>
              </a:extLst>
            </p:cNvPr>
            <p:cNvGrpSpPr/>
            <p:nvPr/>
          </p:nvGrpSpPr>
          <p:grpSpPr>
            <a:xfrm>
              <a:off x="4868923" y="4564716"/>
              <a:ext cx="1987648" cy="358401"/>
              <a:chOff x="4360179" y="1789982"/>
              <a:chExt cx="1987648" cy="358401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7D4E0311-3C8E-031D-9753-65591C7F7BE8}"/>
                  </a:ext>
                </a:extLst>
              </p:cNvPr>
              <p:cNvGrpSpPr/>
              <p:nvPr/>
            </p:nvGrpSpPr>
            <p:grpSpPr>
              <a:xfrm flipV="1">
                <a:off x="4360179" y="1789982"/>
                <a:ext cx="358401" cy="358401"/>
                <a:chOff x="474220" y="1079166"/>
                <a:chExt cx="5621780" cy="5621780"/>
              </a:xfrm>
            </p:grpSpPr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13892058-486C-EFC0-1955-A9080A94D9F7}"/>
                    </a:ext>
                  </a:extLst>
                </p:cNvPr>
                <p:cNvSpPr/>
                <p:nvPr/>
              </p:nvSpPr>
              <p:spPr>
                <a:xfrm>
                  <a:off x="474220" y="1079166"/>
                  <a:ext cx="5621780" cy="562178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17704DC0-440D-D900-335A-F28CA3BECACC}"/>
                    </a:ext>
                  </a:extLst>
                </p:cNvPr>
                <p:cNvSpPr/>
                <p:nvPr/>
              </p:nvSpPr>
              <p:spPr>
                <a:xfrm>
                  <a:off x="1916605" y="2521552"/>
                  <a:ext cx="2737009" cy="27370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CB03309-94F4-D2F5-8E85-B80CDFC1D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3733" y="1968557"/>
                <a:ext cx="1864094" cy="0"/>
              </a:xfrm>
              <a:prstGeom prst="line">
                <a:avLst/>
              </a:prstGeom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274BB783-17F6-0962-DE13-4E628DF8CCE6}"/>
                </a:ext>
              </a:extLst>
            </p:cNvPr>
            <p:cNvSpPr/>
            <p:nvPr/>
          </p:nvSpPr>
          <p:spPr>
            <a:xfrm>
              <a:off x="6682042" y="4673046"/>
              <a:ext cx="178001" cy="141741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159 w 514350"/>
                <a:gd name="connsiteY4" fmla="*/ 353046 h 409575"/>
                <a:gd name="connsiteX5" fmla="*/ 115387 w 514350"/>
                <a:gd name="connsiteY5" fmla="*/ 410196 h 409575"/>
                <a:gd name="connsiteX6" fmla="*/ 115387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579" y="621"/>
                    <a:pt x="515342" y="13385"/>
                    <a:pt x="515342" y="29196"/>
                  </a:cubicBezTo>
                  <a:lnTo>
                    <a:pt x="515342" y="324471"/>
                  </a:lnTo>
                  <a:cubicBezTo>
                    <a:pt x="515342" y="340282"/>
                    <a:pt x="502579" y="353046"/>
                    <a:pt x="486767" y="353046"/>
                  </a:cubicBez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29567" y="353046"/>
                  </a:lnTo>
                  <a:cubicBezTo>
                    <a:pt x="13755" y="353046"/>
                    <a:pt x="992" y="340282"/>
                    <a:pt x="992" y="324471"/>
                  </a:cubicBezTo>
                  <a:lnTo>
                    <a:pt x="992" y="29196"/>
                  </a:lnTo>
                  <a:cubicBezTo>
                    <a:pt x="992" y="13385"/>
                    <a:pt x="13755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FFF2DD4-1F6E-9333-65C0-4C0F48C3D0E2}"/>
                </a:ext>
              </a:extLst>
            </p:cNvPr>
            <p:cNvSpPr/>
            <p:nvPr/>
          </p:nvSpPr>
          <p:spPr>
            <a:xfrm>
              <a:off x="5693264" y="5702724"/>
              <a:ext cx="178001" cy="174822"/>
            </a:xfrm>
            <a:custGeom>
              <a:avLst/>
              <a:gdLst>
                <a:gd name="connsiteX0" fmla="*/ 343764 w 533400"/>
                <a:gd name="connsiteY0" fmla="*/ 276846 h 523875"/>
                <a:gd name="connsiteX1" fmla="*/ 372339 w 533400"/>
                <a:gd name="connsiteY1" fmla="*/ 305421 h 523875"/>
                <a:gd name="connsiteX2" fmla="*/ 372339 w 533400"/>
                <a:gd name="connsiteY2" fmla="*/ 495921 h 523875"/>
                <a:gd name="connsiteX3" fmla="*/ 343764 w 533400"/>
                <a:gd name="connsiteY3" fmla="*/ 524496 h 523875"/>
                <a:gd name="connsiteX4" fmla="*/ 191364 w 533400"/>
                <a:gd name="connsiteY4" fmla="*/ 524496 h 523875"/>
                <a:gd name="connsiteX5" fmla="*/ 162789 w 533400"/>
                <a:gd name="connsiteY5" fmla="*/ 495921 h 523875"/>
                <a:gd name="connsiteX6" fmla="*/ 162789 w 533400"/>
                <a:gd name="connsiteY6" fmla="*/ 305421 h 523875"/>
                <a:gd name="connsiteX7" fmla="*/ 191364 w 533400"/>
                <a:gd name="connsiteY7" fmla="*/ 276846 h 523875"/>
                <a:gd name="connsiteX8" fmla="*/ 343764 w 533400"/>
                <a:gd name="connsiteY8" fmla="*/ 276846 h 523875"/>
                <a:gd name="connsiteX9" fmla="*/ 143739 w 533400"/>
                <a:gd name="connsiteY9" fmla="*/ 114921 h 523875"/>
                <a:gd name="connsiteX10" fmla="*/ 179934 w 533400"/>
                <a:gd name="connsiteY10" fmla="*/ 153021 h 523875"/>
                <a:gd name="connsiteX11" fmla="*/ 181839 w 533400"/>
                <a:gd name="connsiteY11" fmla="*/ 153021 h 523875"/>
                <a:gd name="connsiteX12" fmla="*/ 353289 w 533400"/>
                <a:gd name="connsiteY12" fmla="*/ 153021 h 523875"/>
                <a:gd name="connsiteX13" fmla="*/ 391389 w 533400"/>
                <a:gd name="connsiteY13" fmla="*/ 116826 h 523875"/>
                <a:gd name="connsiteX14" fmla="*/ 391389 w 533400"/>
                <a:gd name="connsiteY14" fmla="*/ 114921 h 523875"/>
                <a:gd name="connsiteX15" fmla="*/ 505689 w 533400"/>
                <a:gd name="connsiteY15" fmla="*/ 114921 h 523875"/>
                <a:gd name="connsiteX16" fmla="*/ 534264 w 533400"/>
                <a:gd name="connsiteY16" fmla="*/ 143496 h 523875"/>
                <a:gd name="connsiteX17" fmla="*/ 534264 w 533400"/>
                <a:gd name="connsiteY17" fmla="*/ 381621 h 523875"/>
                <a:gd name="connsiteX18" fmla="*/ 505689 w 533400"/>
                <a:gd name="connsiteY18" fmla="*/ 410196 h 523875"/>
                <a:gd name="connsiteX19" fmla="*/ 391389 w 533400"/>
                <a:gd name="connsiteY19" fmla="*/ 410196 h 523875"/>
                <a:gd name="connsiteX20" fmla="*/ 391389 w 533400"/>
                <a:gd name="connsiteY20" fmla="*/ 295896 h 523875"/>
                <a:gd name="connsiteX21" fmla="*/ 355194 w 533400"/>
                <a:gd name="connsiteY21" fmla="*/ 257796 h 523875"/>
                <a:gd name="connsiteX22" fmla="*/ 353289 w 533400"/>
                <a:gd name="connsiteY22" fmla="*/ 257796 h 523875"/>
                <a:gd name="connsiteX23" fmla="*/ 181839 w 533400"/>
                <a:gd name="connsiteY23" fmla="*/ 257796 h 523875"/>
                <a:gd name="connsiteX24" fmla="*/ 143739 w 533400"/>
                <a:gd name="connsiteY24" fmla="*/ 293991 h 523875"/>
                <a:gd name="connsiteX25" fmla="*/ 143739 w 533400"/>
                <a:gd name="connsiteY25" fmla="*/ 295896 h 523875"/>
                <a:gd name="connsiteX26" fmla="*/ 143739 w 533400"/>
                <a:gd name="connsiteY26" fmla="*/ 410196 h 523875"/>
                <a:gd name="connsiteX27" fmla="*/ 29439 w 533400"/>
                <a:gd name="connsiteY27" fmla="*/ 410196 h 523875"/>
                <a:gd name="connsiteX28" fmla="*/ 864 w 533400"/>
                <a:gd name="connsiteY28" fmla="*/ 381621 h 523875"/>
                <a:gd name="connsiteX29" fmla="*/ 864 w 533400"/>
                <a:gd name="connsiteY29" fmla="*/ 201408 h 523875"/>
                <a:gd name="connsiteX30" fmla="*/ 11151 w 533400"/>
                <a:gd name="connsiteY30" fmla="*/ 175405 h 523875"/>
                <a:gd name="connsiteX31" fmla="*/ 56300 w 533400"/>
                <a:gd name="connsiteY31" fmla="*/ 127018 h 523875"/>
                <a:gd name="connsiteX32" fmla="*/ 84112 w 533400"/>
                <a:gd name="connsiteY32" fmla="*/ 114921 h 523875"/>
                <a:gd name="connsiteX33" fmla="*/ 143739 w 533400"/>
                <a:gd name="connsiteY33" fmla="*/ 114921 h 523875"/>
                <a:gd name="connsiteX34" fmla="*/ 462827 w 533400"/>
                <a:gd name="connsiteY34" fmla="*/ 172071 h 523875"/>
                <a:gd name="connsiteX35" fmla="*/ 448539 w 533400"/>
                <a:gd name="connsiteY35" fmla="*/ 186359 h 523875"/>
                <a:gd name="connsiteX36" fmla="*/ 462827 w 533400"/>
                <a:gd name="connsiteY36" fmla="*/ 200646 h 523875"/>
                <a:gd name="connsiteX37" fmla="*/ 477114 w 533400"/>
                <a:gd name="connsiteY37" fmla="*/ 186359 h 523875"/>
                <a:gd name="connsiteX38" fmla="*/ 462827 w 533400"/>
                <a:gd name="connsiteY38" fmla="*/ 172071 h 523875"/>
                <a:gd name="connsiteX39" fmla="*/ 343764 w 533400"/>
                <a:gd name="connsiteY39" fmla="*/ 621 h 523875"/>
                <a:gd name="connsiteX40" fmla="*/ 372339 w 533400"/>
                <a:gd name="connsiteY40" fmla="*/ 29196 h 523875"/>
                <a:gd name="connsiteX41" fmla="*/ 372339 w 533400"/>
                <a:gd name="connsiteY41" fmla="*/ 105396 h 523875"/>
                <a:gd name="connsiteX42" fmla="*/ 343764 w 533400"/>
                <a:gd name="connsiteY42" fmla="*/ 133971 h 523875"/>
                <a:gd name="connsiteX43" fmla="*/ 191364 w 533400"/>
                <a:gd name="connsiteY43" fmla="*/ 133971 h 523875"/>
                <a:gd name="connsiteX44" fmla="*/ 162789 w 533400"/>
                <a:gd name="connsiteY44" fmla="*/ 105396 h 523875"/>
                <a:gd name="connsiteX45" fmla="*/ 162789 w 533400"/>
                <a:gd name="connsiteY45" fmla="*/ 29196 h 523875"/>
                <a:gd name="connsiteX46" fmla="*/ 191364 w 533400"/>
                <a:gd name="connsiteY46" fmla="*/ 621 h 523875"/>
                <a:gd name="connsiteX47" fmla="*/ 343764 w 533400"/>
                <a:gd name="connsiteY47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33400" h="523875">
                  <a:moveTo>
                    <a:pt x="343764" y="276846"/>
                  </a:moveTo>
                  <a:cubicBezTo>
                    <a:pt x="359576" y="276846"/>
                    <a:pt x="372339" y="289610"/>
                    <a:pt x="372339" y="305421"/>
                  </a:cubicBezTo>
                  <a:lnTo>
                    <a:pt x="372339" y="495921"/>
                  </a:lnTo>
                  <a:cubicBezTo>
                    <a:pt x="372339" y="511732"/>
                    <a:pt x="359576" y="524496"/>
                    <a:pt x="343764" y="524496"/>
                  </a:cubicBezTo>
                  <a:lnTo>
                    <a:pt x="191364" y="524496"/>
                  </a:lnTo>
                  <a:cubicBezTo>
                    <a:pt x="175552" y="524496"/>
                    <a:pt x="162789" y="511732"/>
                    <a:pt x="162789" y="495921"/>
                  </a:cubicBezTo>
                  <a:lnTo>
                    <a:pt x="162789" y="305421"/>
                  </a:lnTo>
                  <a:cubicBezTo>
                    <a:pt x="162789" y="289610"/>
                    <a:pt x="175552" y="276846"/>
                    <a:pt x="191364" y="276846"/>
                  </a:cubicBezTo>
                  <a:lnTo>
                    <a:pt x="343764" y="276846"/>
                  </a:lnTo>
                  <a:close/>
                  <a:moveTo>
                    <a:pt x="143739" y="114921"/>
                  </a:moveTo>
                  <a:cubicBezTo>
                    <a:pt x="143739" y="135305"/>
                    <a:pt x="159741" y="151973"/>
                    <a:pt x="179934" y="153021"/>
                  </a:cubicBezTo>
                  <a:lnTo>
                    <a:pt x="181839" y="153021"/>
                  </a:lnTo>
                  <a:lnTo>
                    <a:pt x="353289" y="153021"/>
                  </a:lnTo>
                  <a:cubicBezTo>
                    <a:pt x="373673" y="153021"/>
                    <a:pt x="390341" y="137019"/>
                    <a:pt x="391389" y="116826"/>
                  </a:cubicBezTo>
                  <a:lnTo>
                    <a:pt x="391389" y="114921"/>
                  </a:lnTo>
                  <a:lnTo>
                    <a:pt x="505689" y="114921"/>
                  </a:lnTo>
                  <a:cubicBezTo>
                    <a:pt x="521501" y="114921"/>
                    <a:pt x="534264" y="127685"/>
                    <a:pt x="534264" y="143496"/>
                  </a:cubicBezTo>
                  <a:lnTo>
                    <a:pt x="534264" y="381621"/>
                  </a:lnTo>
                  <a:cubicBezTo>
                    <a:pt x="534264" y="397432"/>
                    <a:pt x="521501" y="410196"/>
                    <a:pt x="505689" y="410196"/>
                  </a:cubicBezTo>
                  <a:lnTo>
                    <a:pt x="391389" y="410196"/>
                  </a:lnTo>
                  <a:lnTo>
                    <a:pt x="391389" y="295896"/>
                  </a:lnTo>
                  <a:cubicBezTo>
                    <a:pt x="391389" y="275512"/>
                    <a:pt x="375387" y="258844"/>
                    <a:pt x="355194" y="257796"/>
                  </a:cubicBezTo>
                  <a:lnTo>
                    <a:pt x="353289" y="257796"/>
                  </a:lnTo>
                  <a:lnTo>
                    <a:pt x="181839" y="257796"/>
                  </a:lnTo>
                  <a:cubicBezTo>
                    <a:pt x="161455" y="257796"/>
                    <a:pt x="144787" y="273798"/>
                    <a:pt x="143739" y="293991"/>
                  </a:cubicBezTo>
                  <a:lnTo>
                    <a:pt x="143739" y="295896"/>
                  </a:lnTo>
                  <a:lnTo>
                    <a:pt x="143739" y="410196"/>
                  </a:lnTo>
                  <a:lnTo>
                    <a:pt x="29439" y="410196"/>
                  </a:lnTo>
                  <a:cubicBezTo>
                    <a:pt x="13627" y="410196"/>
                    <a:pt x="864" y="397432"/>
                    <a:pt x="864" y="381621"/>
                  </a:cubicBezTo>
                  <a:lnTo>
                    <a:pt x="864" y="201408"/>
                  </a:lnTo>
                  <a:cubicBezTo>
                    <a:pt x="864" y="191788"/>
                    <a:pt x="4484" y="182454"/>
                    <a:pt x="11151" y="175405"/>
                  </a:cubicBezTo>
                  <a:lnTo>
                    <a:pt x="56300" y="127018"/>
                  </a:lnTo>
                  <a:cubicBezTo>
                    <a:pt x="63538" y="119303"/>
                    <a:pt x="73635" y="114921"/>
                    <a:pt x="84112" y="114921"/>
                  </a:cubicBez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43764" y="621"/>
                  </a:moveTo>
                  <a:cubicBezTo>
                    <a:pt x="359576" y="621"/>
                    <a:pt x="372339" y="13385"/>
                    <a:pt x="372339" y="29196"/>
                  </a:cubicBezTo>
                  <a:lnTo>
                    <a:pt x="372339" y="105396"/>
                  </a:lnTo>
                  <a:cubicBezTo>
                    <a:pt x="372339" y="121207"/>
                    <a:pt x="359576" y="133971"/>
                    <a:pt x="343764" y="133971"/>
                  </a:cubicBezTo>
                  <a:lnTo>
                    <a:pt x="191364" y="133971"/>
                  </a:lnTo>
                  <a:cubicBezTo>
                    <a:pt x="175552" y="133971"/>
                    <a:pt x="162789" y="121207"/>
                    <a:pt x="162789" y="105396"/>
                  </a:cubicBezTo>
                  <a:lnTo>
                    <a:pt x="162789" y="29196"/>
                  </a:lnTo>
                  <a:cubicBezTo>
                    <a:pt x="162789" y="13385"/>
                    <a:pt x="175552" y="621"/>
                    <a:pt x="191364" y="621"/>
                  </a:cubicBezTo>
                  <a:lnTo>
                    <a:pt x="343764" y="621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C45345E-AD58-5949-2AA7-6B914A8A9FF2}"/>
                </a:ext>
              </a:extLst>
            </p:cNvPr>
            <p:cNvSpPr/>
            <p:nvPr/>
          </p:nvSpPr>
          <p:spPr>
            <a:xfrm>
              <a:off x="6622461" y="2519212"/>
              <a:ext cx="178001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64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2.0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906DF5-4078-E856-72B2-1C49E98AE0FA}"/>
              </a:ext>
            </a:extLst>
          </p:cNvPr>
          <p:cNvSpPr txBox="1"/>
          <p:nvPr/>
        </p:nvSpPr>
        <p:spPr>
          <a:xfrm>
            <a:off x="4191638" y="2102969"/>
            <a:ext cx="2482411" cy="516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通过</a:t>
            </a:r>
            <a:r>
              <a:rPr lang="en-US" altLang="zh-CN" sz="1200" b="0" dirty="0">
                <a:solidFill>
                  <a:schemeClr val="bg1"/>
                </a:solidFill>
                <a:effectLst/>
              </a:rPr>
              <a:t>google </a:t>
            </a:r>
            <a:r>
              <a:rPr lang="en-US" altLang="zh-CN" sz="1200" b="0" dirty="0" err="1">
                <a:solidFill>
                  <a:schemeClr val="bg1"/>
                </a:solidFill>
                <a:effectLst/>
              </a:rPr>
              <a:t>devtools</a:t>
            </a:r>
            <a:r>
              <a:rPr lang="zh-CN" altLang="en-US" sz="1200" b="0" dirty="0">
                <a:solidFill>
                  <a:schemeClr val="bg1"/>
                </a:solidFill>
                <a:effectLst/>
              </a:rPr>
              <a:t>分析工具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3ECE2A-F031-8C49-FC56-8C4B8728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3" y="2985380"/>
            <a:ext cx="2772036" cy="227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EFB059E-679E-D69C-4A0C-458A872CF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54" y="2983549"/>
            <a:ext cx="2337322" cy="227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CB04308-811E-5960-0B8B-A2640053E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049" y="2983549"/>
            <a:ext cx="4800703" cy="218451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595E1D7-37D2-8A64-D04B-FA8BAC03F274}"/>
              </a:ext>
            </a:extLst>
          </p:cNvPr>
          <p:cNvSpPr txBox="1"/>
          <p:nvPr/>
        </p:nvSpPr>
        <p:spPr>
          <a:xfrm>
            <a:off x="911328" y="1364625"/>
            <a:ext cx="1443344" cy="738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遇到的挑战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性能优化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内存泄漏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A1E930-50A3-C187-5BC7-868327A03BA8}"/>
              </a:ext>
            </a:extLst>
          </p:cNvPr>
          <p:cNvSpPr txBox="1"/>
          <p:nvPr/>
        </p:nvSpPr>
        <p:spPr>
          <a:xfrm>
            <a:off x="2613322" y="5634103"/>
            <a:ext cx="8121454" cy="947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性能优化，效果媲美Unity引擎，实现低端机从11fps稳定在</a:t>
            </a:r>
            <a:r>
              <a:rPr lang="en-US" altLang="zh-CN" sz="28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30</a:t>
            </a:r>
            <a:r>
              <a:rPr lang="en-US" altLang="zh-CN" sz="20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fps。</a:t>
            </a:r>
            <a:endParaRPr lang="en-US" altLang="zh-CN" sz="2000" dirty="0"/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11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用户虚拟形象 </a:t>
            </a:r>
            <a:r>
              <a:rPr lang="en-US" altLang="zh-CN" dirty="0"/>
              <a:t>2.0 - </a:t>
            </a:r>
            <a:r>
              <a:rPr lang="zh-CN" altLang="en-US" dirty="0"/>
              <a:t>主要成果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02E2D3-0332-B2EC-14DA-69C1A54E5937}"/>
              </a:ext>
            </a:extLst>
          </p:cNvPr>
          <p:cNvSpPr txBox="1"/>
          <p:nvPr/>
        </p:nvSpPr>
        <p:spPr>
          <a:xfrm>
            <a:off x="4821382" y="1440192"/>
            <a:ext cx="2150204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D4D4D"/>
                </a:solidFill>
              </a:rPr>
              <a:t>Threejs</a:t>
            </a:r>
            <a:r>
              <a:rPr lang="en-US" altLang="zh-CN" dirty="0">
                <a:solidFill>
                  <a:srgbClr val="4D4D4D"/>
                </a:solidFill>
              </a:rPr>
              <a:t> </a:t>
            </a:r>
            <a:r>
              <a:rPr lang="zh-CN" altLang="en-US" dirty="0">
                <a:solidFill>
                  <a:srgbClr val="4D4D4D"/>
                </a:solidFill>
              </a:rPr>
              <a:t>性能优化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C90497-2B8F-DF8D-51E2-AAC2369DB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304" y="2088510"/>
            <a:ext cx="8962078" cy="40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9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用户虚拟形象 </a:t>
            </a:r>
            <a:r>
              <a:rPr lang="en-US" altLang="zh-CN" dirty="0"/>
              <a:t>2.0 - </a:t>
            </a:r>
            <a:r>
              <a:rPr lang="zh-CN" altLang="en-US" dirty="0"/>
              <a:t>主要成果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87B9B1-BE47-E784-C587-02BDC38F06DF}"/>
              </a:ext>
            </a:extLst>
          </p:cNvPr>
          <p:cNvSpPr txBox="1"/>
          <p:nvPr/>
        </p:nvSpPr>
        <p:spPr>
          <a:xfrm>
            <a:off x="5463638" y="1421715"/>
            <a:ext cx="159723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动画优化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440157-6A7A-2D4F-EB4E-2940A3FFF07D}"/>
              </a:ext>
            </a:extLst>
          </p:cNvPr>
          <p:cNvSpPr txBox="1"/>
          <p:nvPr/>
        </p:nvSpPr>
        <p:spPr>
          <a:xfrm>
            <a:off x="1849207" y="5812909"/>
            <a:ext cx="3466334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chemeClr val="bg1"/>
                </a:solidFill>
                <a:effectLst/>
              </a:rPr>
              <a:t>优化方案</a:t>
            </a:r>
            <a:r>
              <a:rPr lang="en-US" altLang="zh-CN" sz="1600" b="0" i="0" dirty="0">
                <a:solidFill>
                  <a:schemeClr val="bg1"/>
                </a:solidFill>
                <a:effectLst/>
              </a:rPr>
              <a:t>1 - BS </a:t>
            </a:r>
            <a:r>
              <a:rPr lang="zh-CN" altLang="en-US" sz="1600" b="0" i="0" dirty="0">
                <a:solidFill>
                  <a:schemeClr val="bg1"/>
                </a:solidFill>
                <a:effectLst/>
              </a:rPr>
              <a:t>动画改为骨骼动画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FCA9DB-AF7D-5DF4-2A14-1BC47E916FE7}"/>
              </a:ext>
            </a:extLst>
          </p:cNvPr>
          <p:cNvSpPr txBox="1"/>
          <p:nvPr/>
        </p:nvSpPr>
        <p:spPr>
          <a:xfrm>
            <a:off x="7060870" y="5812909"/>
            <a:ext cx="2892458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chemeClr val="bg1"/>
                </a:solidFill>
                <a:effectLst/>
              </a:rPr>
              <a:t>优化方案</a:t>
            </a:r>
            <a:r>
              <a:rPr lang="en-US" altLang="zh-CN" sz="1600" b="0" i="0" dirty="0">
                <a:solidFill>
                  <a:schemeClr val="bg1"/>
                </a:solidFill>
                <a:effectLst/>
              </a:rPr>
              <a:t>2 -</a:t>
            </a:r>
            <a:r>
              <a:rPr lang="zh-CN" altLang="en-US" sz="1600" b="0" i="0" dirty="0">
                <a:solidFill>
                  <a:schemeClr val="bg1"/>
                </a:solidFill>
                <a:effectLst/>
              </a:rPr>
              <a:t>减少碰撞关节数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3">
            <a:extLst>
              <a:ext uri="{FF2B5EF4-FFF2-40B4-BE49-F238E27FC236}">
                <a16:creationId xmlns:a16="http://schemas.microsoft.com/office/drawing/2014/main" id="{F90438CC-3E77-3F7A-7BCE-E42FCC00B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388218"/>
              </p:ext>
            </p:extLst>
          </p:nvPr>
        </p:nvGraphicFramePr>
        <p:xfrm>
          <a:off x="1985528" y="2481943"/>
          <a:ext cx="8220943" cy="3110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6167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用户虚拟形象 </a:t>
            </a:r>
            <a:r>
              <a:rPr lang="en-US" altLang="zh-CN" dirty="0"/>
              <a:t>2.0 - </a:t>
            </a:r>
            <a:r>
              <a:rPr lang="zh-CN" altLang="en-US" dirty="0"/>
              <a:t>主要成果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D3425C-E049-9A25-682A-EDDA9BCD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92" y="2807617"/>
            <a:ext cx="4727802" cy="27824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AEE55E-3FBA-7C2E-EE57-5C0795F0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23" y="2943908"/>
            <a:ext cx="4990048" cy="23198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6C3FE2-E826-E473-8AEE-A2B577C8E099}"/>
              </a:ext>
            </a:extLst>
          </p:cNvPr>
          <p:cNvSpPr txBox="1"/>
          <p:nvPr/>
        </p:nvSpPr>
        <p:spPr>
          <a:xfrm>
            <a:off x="1063062" y="2254241"/>
            <a:ext cx="3573479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修改</a:t>
            </a:r>
            <a:r>
              <a:rPr lang="en-US" altLang="zh-CN" sz="1200" dirty="0" err="1">
                <a:solidFill>
                  <a:schemeClr val="bg1"/>
                </a:solidFill>
              </a:rPr>
              <a:t>threejs</a:t>
            </a:r>
            <a:r>
              <a:rPr lang="zh-CN" altLang="en-US" sz="1200" dirty="0">
                <a:solidFill>
                  <a:schemeClr val="bg1"/>
                </a:solidFill>
              </a:rPr>
              <a:t>底层</a:t>
            </a:r>
            <a:r>
              <a:rPr lang="en-US" altLang="zh-CN" sz="1200" dirty="0" err="1">
                <a:solidFill>
                  <a:schemeClr val="bg1"/>
                </a:solidFill>
              </a:rPr>
              <a:t>WebGLMontionVector</a:t>
            </a:r>
            <a:r>
              <a:rPr lang="zh-CN" altLang="en-US" sz="1200" dirty="0">
                <a:solidFill>
                  <a:schemeClr val="bg1"/>
                </a:solidFill>
              </a:rPr>
              <a:t>类源码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8D0BA3-BDB9-4573-06C2-02A7BDE9987F}"/>
              </a:ext>
            </a:extLst>
          </p:cNvPr>
          <p:cNvSpPr txBox="1"/>
          <p:nvPr/>
        </p:nvSpPr>
        <p:spPr>
          <a:xfrm>
            <a:off x="7000725" y="2254241"/>
            <a:ext cx="1751120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换装部件切换时调用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F1FE12-BF20-4F74-6618-0AC49D21E4D0}"/>
              </a:ext>
            </a:extLst>
          </p:cNvPr>
          <p:cNvSpPr txBox="1"/>
          <p:nvPr/>
        </p:nvSpPr>
        <p:spPr>
          <a:xfrm>
            <a:off x="5166226" y="1527192"/>
            <a:ext cx="2611869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Threejs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换装内存泄漏</a:t>
            </a:r>
          </a:p>
        </p:txBody>
      </p:sp>
    </p:spTree>
    <p:extLst>
      <p:ext uri="{BB962C8B-B14F-4D97-AF65-F5344CB8AC3E}">
        <p14:creationId xmlns:p14="http://schemas.microsoft.com/office/powerpoint/2010/main" val="63520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自我评估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成长与收获（总结自己为什么满足下个职级的要求，甚至部分超出下个职级的要求）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专注于虚拟人领域，支持虚拟相关业务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挖掘虚拟人相关潜在的商业价值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请阐述自己需要提高和努力（未来待发展）的领域</a:t>
            </a:r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</a:rPr>
              <a:t>/</a:t>
            </a: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方面（说明自己的优缺点和后续提升的方向）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完成技术沉淀，形成一套完整的虚拟人管线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开阔技术视野，不局限于单一引擎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提高与上下游合作方的沟通能力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41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晋升后岗位职责与目标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晋升后的岗位职责和目标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你认为晋升后的岗位职责与目前的岗位职责相比，有什么变化？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从业务角度出发想问题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寻找业务与营收突破点与交叉点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探索最新虚拟人行业技术，与团队共成长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你对晋升后岗位的构想和规划是什么，希望在新岗位实现什么目标？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构建虚拟人从用户消费者，虚拟人资产创作者，虚拟内容生产者这样一套闭环模式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推动虚拟人全流程管线落地</a:t>
            </a:r>
          </a:p>
        </p:txBody>
      </p:sp>
    </p:spTree>
    <p:extLst>
      <p:ext uri="{BB962C8B-B14F-4D97-AF65-F5344CB8AC3E}">
        <p14:creationId xmlns:p14="http://schemas.microsoft.com/office/powerpoint/2010/main" val="3850054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对公司的建议及意见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请您对</a:t>
            </a:r>
            <a:r>
              <a:rPr lang="zh-CN" altLang="en-US" sz="2000" dirty="0">
                <a:solidFill>
                  <a:srgbClr val="0CB6F2"/>
                </a:solidFill>
              </a:rPr>
              <a:t>公司的发展</a:t>
            </a: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提出建议及意见：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希望公司对创新给予更多的支持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7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F158177-E514-4D47-B99B-69B12C0F42D1}"/>
              </a:ext>
            </a:extLst>
          </p:cNvPr>
          <p:cNvSpPr txBox="1"/>
          <p:nvPr/>
        </p:nvSpPr>
        <p:spPr>
          <a:xfrm>
            <a:off x="5587352" y="1850427"/>
            <a:ext cx="4392489" cy="315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01. </a:t>
            </a:r>
            <a:r>
              <a:rPr lang="en-US" altLang="zh-CN" sz="2400" dirty="0">
                <a:solidFill>
                  <a:srgbClr val="1890DA"/>
                </a:solidFill>
              </a:rPr>
              <a:t> </a:t>
            </a:r>
            <a:r>
              <a:rPr lang="zh-CN" altLang="en-US" sz="2400" dirty="0">
                <a:solidFill>
                  <a:srgbClr val="1890DA"/>
                </a:solidFill>
              </a:rPr>
              <a:t>主要成果</a:t>
            </a:r>
            <a:endParaRPr sz="24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0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 spc="3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02.  </a:t>
            </a:r>
            <a:r>
              <a:rPr lang="zh-CN" altLang="en-US" sz="2400" dirty="0">
                <a:solidFill>
                  <a:srgbClr val="1890DA"/>
                </a:solidFill>
              </a:rPr>
              <a:t>自我评估</a:t>
            </a:r>
            <a:r>
              <a:rPr sz="2400" dirty="0">
                <a:solidFill>
                  <a:srgbClr val="1890DA"/>
                </a:solidFill>
              </a:rPr>
              <a:t> </a:t>
            </a:r>
          </a:p>
          <a:p>
            <a:pPr>
              <a:lnSpc>
                <a:spcPct val="120000"/>
              </a:lnSpc>
              <a:defRPr sz="12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 spc="3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03. </a:t>
            </a:r>
            <a:r>
              <a:rPr lang="en-US" altLang="zh-CN" sz="2400" dirty="0">
                <a:solidFill>
                  <a:srgbClr val="1890DA"/>
                </a:solidFill>
              </a:rPr>
              <a:t> </a:t>
            </a:r>
            <a:r>
              <a:rPr lang="zh-CN" altLang="en-US" sz="2400" dirty="0">
                <a:solidFill>
                  <a:srgbClr val="1890DA"/>
                </a:solidFill>
              </a:rPr>
              <a:t>晋升后岗位职责与目标</a:t>
            </a: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24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2400" dirty="0">
                <a:solidFill>
                  <a:srgbClr val="1890DA"/>
                </a:solidFill>
              </a:rPr>
              <a:t>04.  </a:t>
            </a:r>
            <a:r>
              <a:rPr lang="zh-CN" altLang="en-US" sz="2400" dirty="0">
                <a:solidFill>
                  <a:srgbClr val="1890DA"/>
                </a:solidFill>
              </a:rPr>
              <a:t>对公司的建议及意见</a:t>
            </a:r>
          </a:p>
        </p:txBody>
      </p:sp>
    </p:spTree>
    <p:extLst>
      <p:ext uri="{BB962C8B-B14F-4D97-AF65-F5344CB8AC3E}">
        <p14:creationId xmlns:p14="http://schemas.microsoft.com/office/powerpoint/2010/main" val="2756555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AD19687E-C559-4D53-BAC6-6B3250807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54A1CCE3-C8AF-4955-B1AF-EBD758CB8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50711547-CBB4-4CBF-80C1-C965B85DE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0AF4532F-0E40-4B18-9CE1-EFC62898A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4AB2FE66-D975-41B4-987A-B4BB490A9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A38CCFFD-C2FC-40FD-BED3-47EA26F79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64B39922-F300-483D-A1D6-4F27B0D56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E2DD9795-2873-47C4-9B47-7BE33FD15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AEC7F57D-A32B-4C90-B333-0AC50FCDA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C0771B50-A951-4988-92C8-99F3F1DE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F457509F-1331-4D5C-9499-428525D72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DF4CE6DE-CD24-4763-8150-F5BC03208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EF9233-7580-4E7F-9011-3C3C5D8FD93A}"/>
              </a:ext>
            </a:extLst>
          </p:cNvPr>
          <p:cNvSpPr/>
          <p:nvPr/>
        </p:nvSpPr>
        <p:spPr>
          <a:xfrm>
            <a:off x="738754" y="2465009"/>
            <a:ext cx="534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0CB6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3000" b="1" dirty="0">
              <a:solidFill>
                <a:srgbClr val="0CB6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8709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调色 </a:t>
            </a:r>
            <a:r>
              <a:rPr lang="en-US" altLang="zh-CN" dirty="0"/>
              <a:t>RGB</a:t>
            </a:r>
            <a:endParaRPr lang="en-GB" dirty="0"/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1643594" y="2575933"/>
            <a:ext cx="359073" cy="6155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蓝</a:t>
            </a:r>
            <a:endParaRPr lang="en-GB" sz="1000" dirty="0">
              <a:solidFill>
                <a:srgbClr val="000000"/>
              </a:solidFill>
              <a:latin typeface="Microsoft YaHei" panose="020B0503020204020204" pitchFamily="34" charset="-122"/>
              <a:cs typeface="Arial" charset="0"/>
            </a:endParaRP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12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182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242</a:t>
            </a: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>
            <a:off x="1619782" y="1302758"/>
            <a:ext cx="1173163" cy="1181100"/>
          </a:xfrm>
          <a:prstGeom prst="rect">
            <a:avLst/>
          </a:prstGeom>
          <a:solidFill>
            <a:srgbClr val="53B3EC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6" name="Rectangle 25"/>
          <p:cNvSpPr>
            <a:spLocks noChangeAspect="1" noChangeArrowheads="1"/>
          </p:cNvSpPr>
          <p:nvPr/>
        </p:nvSpPr>
        <p:spPr bwMode="auto">
          <a:xfrm>
            <a:off x="1621369" y="4303133"/>
            <a:ext cx="468313" cy="473075"/>
          </a:xfrm>
          <a:prstGeom prst="rect">
            <a:avLst/>
          </a:prstGeom>
          <a:solidFill>
            <a:srgbClr val="1890DA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7" name="Rectangle 25"/>
          <p:cNvSpPr>
            <a:spLocks noChangeAspect="1" noChangeArrowheads="1"/>
          </p:cNvSpPr>
          <p:nvPr/>
        </p:nvSpPr>
        <p:spPr bwMode="auto">
          <a:xfrm>
            <a:off x="1621369" y="5382633"/>
            <a:ext cx="468313" cy="471488"/>
          </a:xfrm>
          <a:prstGeom prst="rect">
            <a:avLst/>
          </a:prstGeom>
          <a:solidFill>
            <a:srgbClr val="97D0F3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2186519" y="4312658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24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144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218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86519" y="5387396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151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208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243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1611844" y="39967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Darker 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611844" y="51524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Lighter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392107" y="2575933"/>
            <a:ext cx="359073" cy="6155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粉</a:t>
            </a:r>
            <a:endParaRPr lang="en-GB" sz="1000" dirty="0">
              <a:solidFill>
                <a:srgbClr val="000000"/>
              </a:solidFill>
              <a:latin typeface="Microsoft YaHei" panose="020B0503020204020204" pitchFamily="34" charset="-122"/>
              <a:cs typeface="Arial" charset="0"/>
            </a:endParaRP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255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102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149</a:t>
            </a: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4368295" y="1302758"/>
            <a:ext cx="1173163" cy="1181100"/>
          </a:xfrm>
          <a:prstGeom prst="rect">
            <a:avLst/>
          </a:prstGeom>
          <a:solidFill>
            <a:srgbClr val="ED7095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4" name="Rectangle 25"/>
          <p:cNvSpPr>
            <a:spLocks noChangeAspect="1" noChangeArrowheads="1"/>
          </p:cNvSpPr>
          <p:nvPr/>
        </p:nvSpPr>
        <p:spPr bwMode="auto">
          <a:xfrm>
            <a:off x="4369882" y="4303133"/>
            <a:ext cx="468313" cy="473075"/>
          </a:xfrm>
          <a:prstGeom prst="rect">
            <a:avLst/>
          </a:prstGeom>
          <a:solidFill>
            <a:srgbClr val="E84473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5" name="Rectangle 25"/>
          <p:cNvSpPr>
            <a:spLocks noChangeAspect="1" noChangeArrowheads="1"/>
          </p:cNvSpPr>
          <p:nvPr/>
        </p:nvSpPr>
        <p:spPr bwMode="auto">
          <a:xfrm>
            <a:off x="4369882" y="5382633"/>
            <a:ext cx="468313" cy="471488"/>
          </a:xfrm>
          <a:prstGeom prst="rect">
            <a:avLst/>
          </a:prstGeom>
          <a:solidFill>
            <a:srgbClr val="F5ADC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4935032" y="4312658"/>
            <a:ext cx="347852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cs typeface="Arial" charset="0"/>
              </a:rPr>
              <a:t>R 232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cs typeface="Arial" charset="0"/>
              </a:rPr>
              <a:t>G 68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cs typeface="Arial" charset="0"/>
              </a:rPr>
              <a:t>B 115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935032" y="5387396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245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173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194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360357" y="39967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Darker 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360357" y="51524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Lighter 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769141" y="2575933"/>
            <a:ext cx="359073" cy="6155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灰</a:t>
            </a:r>
            <a:endParaRPr lang="en-US" altLang="zh-CN" sz="1000" dirty="0">
              <a:solidFill>
                <a:srgbClr val="000000"/>
              </a:solidFill>
              <a:latin typeface="Microsoft YaHei" panose="020B0503020204020204" pitchFamily="34" charset="-122"/>
              <a:cs typeface="Arial" charset="0"/>
            </a:endParaRP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244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244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244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745329" y="1302758"/>
            <a:ext cx="1173163" cy="1181100"/>
          </a:xfrm>
          <a:prstGeom prst="rect">
            <a:avLst/>
          </a:prstGeom>
          <a:solidFill>
            <a:srgbClr val="F4F4F4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22" name="Rectangle 21"/>
          <p:cNvSpPr>
            <a:spLocks noChangeAspect="1" noChangeArrowheads="1"/>
          </p:cNvSpPr>
          <p:nvPr/>
        </p:nvSpPr>
        <p:spPr bwMode="auto">
          <a:xfrm>
            <a:off x="6746916" y="4303133"/>
            <a:ext cx="468313" cy="473075"/>
          </a:xfrm>
          <a:prstGeom prst="rect">
            <a:avLst/>
          </a:prstGeom>
          <a:solidFill>
            <a:srgbClr val="C5C5C5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23" name="Rectangle 25"/>
          <p:cNvSpPr>
            <a:spLocks noChangeAspect="1" noChangeArrowheads="1"/>
          </p:cNvSpPr>
          <p:nvPr/>
        </p:nvSpPr>
        <p:spPr bwMode="auto">
          <a:xfrm>
            <a:off x="6746916" y="5382633"/>
            <a:ext cx="468313" cy="471488"/>
          </a:xfrm>
          <a:prstGeom prst="rect">
            <a:avLst/>
          </a:prstGeom>
          <a:solidFill>
            <a:srgbClr val="FAFAFA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7312066" y="4312658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197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197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197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12066" y="5387396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250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250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250</a:t>
            </a: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6737391" y="39967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Darker</a:t>
            </a: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6737391" y="51524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 err="1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Lighte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</a:t>
            </a:r>
            <a:endParaRPr lang="en-GB" sz="1000" dirty="0">
              <a:solidFill>
                <a:srgbClr val="000000"/>
              </a:solidFill>
              <a:latin typeface="Microsoft YaHei" panose="020B0503020204020204" pitchFamily="34" charset="-122"/>
              <a:cs typeface="Arial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304DC6-0740-44C0-8EAD-CB6BC2B84633}"/>
              </a:ext>
            </a:extLst>
          </p:cNvPr>
          <p:cNvCxnSpPr>
            <a:cxnSpLocks/>
          </p:cNvCxnSpPr>
          <p:nvPr/>
        </p:nvCxnSpPr>
        <p:spPr>
          <a:xfrm flipV="1">
            <a:off x="3569622" y="1309030"/>
            <a:ext cx="0" cy="457200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633022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755995-784A-4D04-8727-C10D043FD279}"/>
              </a:ext>
            </a:extLst>
          </p:cNvPr>
          <p:cNvSpPr txBox="1"/>
          <p:nvPr/>
        </p:nvSpPr>
        <p:spPr>
          <a:xfrm>
            <a:off x="1447800" y="337006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</a:rPr>
              <a:t>此部分为分页符</a:t>
            </a:r>
            <a:endParaRPr lang="en-GB" sz="2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9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A471E3-56FE-4FC9-9F56-A2AE37497BAD}"/>
              </a:ext>
            </a:extLst>
          </p:cNvPr>
          <p:cNvSpPr txBox="1"/>
          <p:nvPr/>
        </p:nvSpPr>
        <p:spPr>
          <a:xfrm>
            <a:off x="1447800" y="337006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</a:rPr>
              <a:t>此部分为分页符</a:t>
            </a:r>
            <a:endParaRPr lang="en-GB" sz="2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0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主要成果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D946D7C2-6282-084E-601E-34CEFD493B48}"/>
              </a:ext>
            </a:extLst>
          </p:cNvPr>
          <p:cNvSpPr/>
          <p:nvPr/>
        </p:nvSpPr>
        <p:spPr>
          <a:xfrm>
            <a:off x="1360457" y="270331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2D虚拟姬开播</a:t>
            </a:r>
            <a:r>
              <a:rPr lang="zh-CN" altLang="en-US" sz="2187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专项</a:t>
            </a:r>
            <a:endParaRPr lang="en-US" sz="2187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9D6AA06-683B-7FC2-EDC6-2D0BE78DA6D0}"/>
              </a:ext>
            </a:extLst>
          </p:cNvPr>
          <p:cNvSpPr/>
          <p:nvPr/>
        </p:nvSpPr>
        <p:spPr>
          <a:xfrm>
            <a:off x="1360457" y="3272673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zh-CN" altLang="en-US" sz="175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开播日活</a:t>
            </a:r>
            <a:r>
              <a:rPr lang="en-US" sz="175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从5000人到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1.8w</a:t>
            </a:r>
            <a:r>
              <a:rPr lang="en-US" sz="175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人的增长。</a:t>
            </a:r>
            <a:endParaRPr lang="en-US" sz="17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EB36D47B-5569-7BFA-7546-937887B03202}"/>
              </a:ext>
            </a:extLst>
          </p:cNvPr>
          <p:cNvSpPr/>
          <p:nvPr/>
        </p:nvSpPr>
        <p:spPr>
          <a:xfrm>
            <a:off x="4477988" y="2703316"/>
            <a:ext cx="27184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用户虚拟形象1.5</a:t>
            </a:r>
            <a:r>
              <a:rPr lang="zh-CN" altLang="en-US" sz="2187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专项</a:t>
            </a:r>
            <a:endParaRPr lang="en-US" sz="2187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7A316FBD-77CD-0665-9D67-3876CA2EBE4C}"/>
              </a:ext>
            </a:extLst>
          </p:cNvPr>
          <p:cNvSpPr/>
          <p:nvPr/>
        </p:nvSpPr>
        <p:spPr>
          <a:xfrm>
            <a:off x="4477988" y="3272673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zh-CN" altLang="en-US" sz="175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全年</a:t>
            </a:r>
            <a:r>
              <a:rPr lang="en-US" sz="175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实现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1550</a:t>
            </a:r>
            <a:r>
              <a:rPr lang="en-US" sz="175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W</a:t>
            </a:r>
            <a:r>
              <a:rPr lang="en-US" sz="175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营收。</a:t>
            </a:r>
            <a:endParaRPr lang="en-US" sz="1750" dirty="0">
              <a:solidFill>
                <a:srgbClr val="FF0000"/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30C6087-595C-4374-FBB7-F504903D484E}"/>
              </a:ext>
            </a:extLst>
          </p:cNvPr>
          <p:cNvSpPr/>
          <p:nvPr/>
        </p:nvSpPr>
        <p:spPr>
          <a:xfrm>
            <a:off x="7622511" y="270331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用户虚拟形象2.0</a:t>
            </a:r>
            <a:endParaRPr lang="en-US" sz="2187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233B1CCC-CADB-9362-A17D-051F0F81EA1B}"/>
              </a:ext>
            </a:extLst>
          </p:cNvPr>
          <p:cNvSpPr/>
          <p:nvPr/>
        </p:nvSpPr>
        <p:spPr>
          <a:xfrm>
            <a:off x="7622512" y="3272673"/>
            <a:ext cx="291034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Image 0" descr="preencoded.png">
            <a:hlinkClick r:id="rId3"/>
            <a:extLst>
              <a:ext uri="{FF2B5EF4-FFF2-40B4-BE49-F238E27FC236}">
                <a16:creationId xmlns:a16="http://schemas.microsoft.com/office/drawing/2014/main" id="{FDDFC40C-F278-B2B7-DC40-A8C224F4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4" name="Text 8">
            <a:extLst>
              <a:ext uri="{FF2B5EF4-FFF2-40B4-BE49-F238E27FC236}">
                <a16:creationId xmlns:a16="http://schemas.microsoft.com/office/drawing/2014/main" id="{64DB9811-0DB4-6DFF-93A7-FFE65FCBF4ED}"/>
              </a:ext>
            </a:extLst>
          </p:cNvPr>
          <p:cNvSpPr/>
          <p:nvPr/>
        </p:nvSpPr>
        <p:spPr>
          <a:xfrm>
            <a:off x="7595519" y="3339008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zh-CN" altLang="en-US" sz="175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服务</a:t>
            </a:r>
            <a:r>
              <a:rPr lang="en-US" altLang="zh-CN" sz="175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15</a:t>
            </a:r>
            <a:r>
              <a:rPr lang="zh-CN" altLang="en-US" sz="175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个主播，投稿播放量</a:t>
            </a:r>
            <a:r>
              <a:rPr lang="en-US" altLang="zh-CN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240</a:t>
            </a:r>
            <a:r>
              <a:rPr lang="en-US" altLang="zh-CN" sz="175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W+</a:t>
            </a:r>
            <a:endParaRPr lang="en-US" sz="1750" dirty="0">
              <a:solidFill>
                <a:srgbClr val="FF0000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4EEF422-44C4-F1EC-B203-C9920703DD7F}"/>
              </a:ext>
            </a:extLst>
          </p:cNvPr>
          <p:cNvSpPr/>
          <p:nvPr/>
        </p:nvSpPr>
        <p:spPr>
          <a:xfrm>
            <a:off x="911328" y="5474525"/>
            <a:ext cx="10512734" cy="14250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4000" indent="-144000" algn="ctr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流程图: 终止 5">
            <a:extLst>
              <a:ext uri="{FF2B5EF4-FFF2-40B4-BE49-F238E27FC236}">
                <a16:creationId xmlns:a16="http://schemas.microsoft.com/office/drawing/2014/main" id="{26DA66C2-2659-2094-7B29-BA306AA0BDC0}"/>
              </a:ext>
            </a:extLst>
          </p:cNvPr>
          <p:cNvSpPr/>
          <p:nvPr/>
        </p:nvSpPr>
        <p:spPr>
          <a:xfrm>
            <a:off x="1360457" y="5192717"/>
            <a:ext cx="1739003" cy="710803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4000" indent="-144000" algn="ctr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</a:rPr>
              <a:t>2023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流程图: 终止 16">
            <a:extLst>
              <a:ext uri="{FF2B5EF4-FFF2-40B4-BE49-F238E27FC236}">
                <a16:creationId xmlns:a16="http://schemas.microsoft.com/office/drawing/2014/main" id="{753A8158-EAB8-8951-2F09-0CBB8A5948B8}"/>
              </a:ext>
            </a:extLst>
          </p:cNvPr>
          <p:cNvSpPr/>
          <p:nvPr/>
        </p:nvSpPr>
        <p:spPr>
          <a:xfrm>
            <a:off x="8208182" y="5192717"/>
            <a:ext cx="1739003" cy="710803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4000" indent="-14400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至今</a:t>
            </a:r>
          </a:p>
        </p:txBody>
      </p:sp>
    </p:spTree>
    <p:extLst>
      <p:ext uri="{BB962C8B-B14F-4D97-AF65-F5344CB8AC3E}">
        <p14:creationId xmlns:p14="http://schemas.microsoft.com/office/powerpoint/2010/main" val="164953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2D</a:t>
            </a:r>
            <a:r>
              <a:rPr lang="zh-CN" altLang="en-US" dirty="0"/>
              <a:t>虚拟开播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5" name="Image 0" descr="preencoded.png">
            <a:hlinkClick r:id="rId3"/>
            <a:extLst>
              <a:ext uri="{FF2B5EF4-FFF2-40B4-BE49-F238E27FC236}">
                <a16:creationId xmlns:a16="http://schemas.microsoft.com/office/drawing/2014/main" id="{FDDFC40C-F278-B2B7-DC40-A8C224F4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5" name="Shape 4">
            <a:extLst>
              <a:ext uri="{FF2B5EF4-FFF2-40B4-BE49-F238E27FC236}">
                <a16:creationId xmlns:a16="http://schemas.microsoft.com/office/drawing/2014/main" id="{C74D0A3D-9D1E-CF0D-3FF8-FBE87F765534}"/>
              </a:ext>
            </a:extLst>
          </p:cNvPr>
          <p:cNvSpPr/>
          <p:nvPr/>
        </p:nvSpPr>
        <p:spPr>
          <a:xfrm>
            <a:off x="6809877" y="2994002"/>
            <a:ext cx="45719" cy="1502331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B4874F71-3EF6-9417-294D-91BEF45D1F46}"/>
              </a:ext>
            </a:extLst>
          </p:cNvPr>
          <p:cNvSpPr/>
          <p:nvPr/>
        </p:nvSpPr>
        <p:spPr>
          <a:xfrm>
            <a:off x="7083303" y="299400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37E8C813-9C4F-3F3D-CD30-F1669DA359E9}"/>
              </a:ext>
            </a:extLst>
          </p:cNvPr>
          <p:cNvSpPr/>
          <p:nvPr/>
        </p:nvSpPr>
        <p:spPr>
          <a:xfrm>
            <a:off x="6583360" y="27662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7553A204-DE23-35F0-6EC8-0D8ADD77D1ED}"/>
              </a:ext>
            </a:extLst>
          </p:cNvPr>
          <p:cNvSpPr/>
          <p:nvPr/>
        </p:nvSpPr>
        <p:spPr>
          <a:xfrm>
            <a:off x="6761954" y="2807967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31F51767-8171-F9AF-BE5C-D6066C1CDD86}"/>
              </a:ext>
            </a:extLst>
          </p:cNvPr>
          <p:cNvSpPr/>
          <p:nvPr/>
        </p:nvSpPr>
        <p:spPr>
          <a:xfrm>
            <a:off x="7083303" y="449633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18" name="Shape 11">
            <a:extLst>
              <a:ext uri="{FF2B5EF4-FFF2-40B4-BE49-F238E27FC236}">
                <a16:creationId xmlns:a16="http://schemas.microsoft.com/office/drawing/2014/main" id="{C19CC4A3-6D2D-21A2-EE65-8F1EEB6B7445}"/>
              </a:ext>
            </a:extLst>
          </p:cNvPr>
          <p:cNvSpPr/>
          <p:nvPr/>
        </p:nvSpPr>
        <p:spPr>
          <a:xfrm>
            <a:off x="6583360" y="42686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E4B58108-DC00-6C78-8841-48383B7D02DD}"/>
              </a:ext>
            </a:extLst>
          </p:cNvPr>
          <p:cNvSpPr/>
          <p:nvPr/>
        </p:nvSpPr>
        <p:spPr>
          <a:xfrm>
            <a:off x="6746476" y="4310298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24" name="Text 18">
            <a:extLst>
              <a:ext uri="{FF2B5EF4-FFF2-40B4-BE49-F238E27FC236}">
                <a16:creationId xmlns:a16="http://schemas.microsoft.com/office/drawing/2014/main" id="{978DA16E-B20A-427D-5E48-927CE04351BD}"/>
              </a:ext>
            </a:extLst>
          </p:cNvPr>
          <p:cNvSpPr/>
          <p:nvPr/>
        </p:nvSpPr>
        <p:spPr>
          <a:xfrm>
            <a:off x="8118432" y="4618549"/>
            <a:ext cx="30991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 18">
            <a:extLst>
              <a:ext uri="{FF2B5EF4-FFF2-40B4-BE49-F238E27FC236}">
                <a16:creationId xmlns:a16="http://schemas.microsoft.com/office/drawing/2014/main" id="{033C6AE3-5DF8-BDBE-F301-0D0241198E95}"/>
              </a:ext>
            </a:extLst>
          </p:cNvPr>
          <p:cNvSpPr/>
          <p:nvPr/>
        </p:nvSpPr>
        <p:spPr>
          <a:xfrm>
            <a:off x="8118432" y="4139255"/>
            <a:ext cx="30991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完成</a:t>
            </a:r>
            <a:r>
              <a:rPr lang="en-US" altLang="zh-CN" sz="2000" dirty="0">
                <a:solidFill>
                  <a:schemeClr val="bg1"/>
                </a:solidFill>
              </a:rPr>
              <a:t>Unity</a:t>
            </a:r>
            <a:r>
              <a:rPr lang="zh-CN" altLang="en-US" sz="2000" dirty="0">
                <a:solidFill>
                  <a:schemeClr val="bg1"/>
                </a:solidFill>
              </a:rPr>
              <a:t>云日志系统搭建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C7F37FB0-3DA2-71CE-1B71-5F2B57CBBE55}"/>
              </a:ext>
            </a:extLst>
          </p:cNvPr>
          <p:cNvSpPr/>
          <p:nvPr/>
        </p:nvSpPr>
        <p:spPr>
          <a:xfrm>
            <a:off x="8118431" y="2370773"/>
            <a:ext cx="30991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面捕桥接框架，效果性能分级</a:t>
            </a: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27" name="Diagram 3">
            <a:extLst>
              <a:ext uri="{FF2B5EF4-FFF2-40B4-BE49-F238E27FC236}">
                <a16:creationId xmlns:a16="http://schemas.microsoft.com/office/drawing/2014/main" id="{888318A9-C64F-3219-5973-8D7B32F10A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302307"/>
              </p:ext>
            </p:extLst>
          </p:nvPr>
        </p:nvGraphicFramePr>
        <p:xfrm>
          <a:off x="-609241" y="1653735"/>
          <a:ext cx="7435015" cy="4414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8" name="Text 18">
            <a:extLst>
              <a:ext uri="{FF2B5EF4-FFF2-40B4-BE49-F238E27FC236}">
                <a16:creationId xmlns:a16="http://schemas.microsoft.com/office/drawing/2014/main" id="{C747DF2D-5C85-0620-79E6-27995184D009}"/>
              </a:ext>
            </a:extLst>
          </p:cNvPr>
          <p:cNvSpPr/>
          <p:nvPr/>
        </p:nvSpPr>
        <p:spPr>
          <a:xfrm>
            <a:off x="8118430" y="4556010"/>
            <a:ext cx="30991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日常维护，减少冗余的沟通成本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5d -&gt; </a:t>
            </a:r>
            <a:r>
              <a:rPr lang="en-US" altLang="zh-CN" sz="2000" dirty="0">
                <a:solidFill>
                  <a:srgbClr val="FF0000"/>
                </a:solidFill>
              </a:rPr>
              <a:t>1d</a:t>
            </a:r>
          </a:p>
        </p:txBody>
      </p:sp>
      <p:sp>
        <p:nvSpPr>
          <p:cNvPr id="29" name="Text 18">
            <a:extLst>
              <a:ext uri="{FF2B5EF4-FFF2-40B4-BE49-F238E27FC236}">
                <a16:creationId xmlns:a16="http://schemas.microsoft.com/office/drawing/2014/main" id="{4E192FEC-E1D5-8DB1-CA0A-E83305D32419}"/>
              </a:ext>
            </a:extLst>
          </p:cNvPr>
          <p:cNvSpPr/>
          <p:nvPr/>
        </p:nvSpPr>
        <p:spPr>
          <a:xfrm>
            <a:off x="8118429" y="2815028"/>
            <a:ext cx="30991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小</a:t>
            </a:r>
            <a:r>
              <a:rPr lang="en-US" altLang="zh-CN" sz="2000" dirty="0">
                <a:solidFill>
                  <a:schemeClr val="bg1"/>
                </a:solidFill>
              </a:rPr>
              <a:t>K</a:t>
            </a:r>
            <a:r>
              <a:rPr lang="zh-CN" altLang="en-US" sz="2000" dirty="0">
                <a:solidFill>
                  <a:schemeClr val="bg1"/>
                </a:solidFill>
              </a:rPr>
              <a:t>面捕，表情基</a:t>
            </a:r>
            <a:r>
              <a:rPr lang="en-US" altLang="zh-CN" sz="2000" dirty="0">
                <a:solidFill>
                  <a:schemeClr val="bg1"/>
                </a:solidFill>
              </a:rPr>
              <a:t>10 -&gt; </a:t>
            </a:r>
            <a:r>
              <a:rPr lang="en-US" altLang="zh-CN" sz="2000" dirty="0">
                <a:solidFill>
                  <a:srgbClr val="FF0000"/>
                </a:solidFill>
              </a:rPr>
              <a:t>52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 algn="l">
              <a:lnSpc>
                <a:spcPts val="2734"/>
              </a:lnSpc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CPU</a:t>
            </a:r>
            <a:r>
              <a:rPr lang="zh-CN" altLang="en-US" sz="2000" dirty="0">
                <a:solidFill>
                  <a:schemeClr val="bg1"/>
                </a:solidFill>
              </a:rPr>
              <a:t>占用</a:t>
            </a:r>
            <a:r>
              <a:rPr lang="en-US" altLang="zh-CN" sz="2000" dirty="0">
                <a:solidFill>
                  <a:schemeClr val="bg1"/>
                </a:solidFill>
              </a:rPr>
              <a:t>50% -&gt; </a:t>
            </a:r>
            <a:r>
              <a:rPr lang="en-US" altLang="zh-CN" sz="2000" dirty="0">
                <a:solidFill>
                  <a:srgbClr val="FF0000"/>
                </a:solidFill>
              </a:rPr>
              <a:t>10%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57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3D</a:t>
            </a:r>
            <a:r>
              <a:rPr lang="zh-CN" altLang="en-US" dirty="0"/>
              <a:t>虚拟人开播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A597B1-B3B3-C9D1-A98A-56FE0FB30BD7}"/>
              </a:ext>
            </a:extLst>
          </p:cNvPr>
          <p:cNvSpPr txBox="1"/>
          <p:nvPr/>
        </p:nvSpPr>
        <p:spPr>
          <a:xfrm>
            <a:off x="4886213" y="1287482"/>
            <a:ext cx="2419573" cy="516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</a:rPr>
              <a:t>2D</a:t>
            </a:r>
            <a:r>
              <a:rPr lang="zh-CN" altLang="en-US" sz="1200" dirty="0">
                <a:solidFill>
                  <a:schemeClr val="bg1"/>
                </a:solidFill>
              </a:rPr>
              <a:t>虚拟姬不满足更多人的需求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寻求业务营收新的增长点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594401-D619-4684-CCCE-B716E73CD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29" y="1965651"/>
            <a:ext cx="4268095" cy="20602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78A72A-AED0-3809-8F87-3ABA6D001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29" y="4205070"/>
            <a:ext cx="4268095" cy="19497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FC9B17B-D866-8D23-05C7-27FAEAFE1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360" y="1965651"/>
            <a:ext cx="6744165" cy="419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6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3D</a:t>
            </a:r>
            <a:r>
              <a:rPr lang="zh-CN" altLang="en-US" dirty="0"/>
              <a:t>虚拟人开播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ECA53-CB86-5B39-7B55-DA3A3EE7C288}"/>
              </a:ext>
            </a:extLst>
          </p:cNvPr>
          <p:cNvSpPr txBox="1"/>
          <p:nvPr/>
        </p:nvSpPr>
        <p:spPr>
          <a:xfrm>
            <a:off x="607429" y="1656687"/>
            <a:ext cx="5258277" cy="239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遇到的挑战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探讨业务落地场景，为进移动端瘦身方案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方案一：首包保留基础功能，资源走下发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方案二：移除占比较大的功能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方案采集：移除部分功能会导致产品竞争力下降，所以采用方案一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经分析：</a:t>
            </a:r>
            <a:r>
              <a:rPr lang="zh-CN" altLang="en-US" sz="1400" b="0" i="0" dirty="0">
                <a:solidFill>
                  <a:srgbClr val="060607"/>
                </a:solidFill>
                <a:effectLst/>
              </a:rPr>
              <a:t>通过查看</a:t>
            </a:r>
            <a:r>
              <a:rPr lang="en-US" altLang="zh-CN" sz="1400" b="0" i="0" dirty="0">
                <a:solidFill>
                  <a:srgbClr val="222222"/>
                </a:solidFill>
                <a:effectLst/>
              </a:rPr>
              <a:t>Build Report</a:t>
            </a:r>
            <a:r>
              <a:rPr lang="zh-CN" altLang="en-US" sz="1400" b="0" i="0" dirty="0">
                <a:solidFill>
                  <a:srgbClr val="060607"/>
                </a:solidFill>
                <a:effectLst/>
              </a:rPr>
              <a:t>可以了解打包相关数据，发现面动捕及模型资源占</a:t>
            </a:r>
            <a:r>
              <a:rPr lang="en-US" altLang="zh-CN" sz="1400" b="0" i="0" dirty="0">
                <a:solidFill>
                  <a:srgbClr val="060607"/>
                </a:solidFill>
                <a:effectLst/>
              </a:rPr>
              <a:t>300M</a:t>
            </a:r>
            <a:endParaRPr lang="en-US" altLang="zh-CN" sz="1400" b="0" i="0" dirty="0">
              <a:solidFill>
                <a:schemeClr val="bg1"/>
              </a:solidFill>
              <a:effectLst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</a:rPr>
              <a:t>把面动捕</a:t>
            </a:r>
            <a:r>
              <a:rPr lang="en-US" altLang="zh-CN" sz="1400" dirty="0">
                <a:solidFill>
                  <a:schemeClr val="bg1"/>
                </a:solidFill>
              </a:rPr>
              <a:t>SDK</a:t>
            </a:r>
            <a:r>
              <a:rPr lang="zh-CN" altLang="en-US" sz="1400" dirty="0">
                <a:solidFill>
                  <a:schemeClr val="bg1"/>
                </a:solidFill>
              </a:rPr>
              <a:t>及资源动态下发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841077-818F-E5C7-99EF-45D741E52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228" y="1568420"/>
            <a:ext cx="5079775" cy="30939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CDD5C9-7780-9DC7-D04F-6C49CD64727A}"/>
              </a:ext>
            </a:extLst>
          </p:cNvPr>
          <p:cNvSpPr txBox="1"/>
          <p:nvPr/>
        </p:nvSpPr>
        <p:spPr>
          <a:xfrm>
            <a:off x="3841923" y="5510342"/>
            <a:ext cx="5258277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原生的项目包体经过瘦身从</a:t>
            </a:r>
            <a:r>
              <a:rPr lang="en-US" altLang="zh-CN" sz="1200" dirty="0">
                <a:solidFill>
                  <a:srgbClr val="FF0000"/>
                </a:solidFill>
              </a:rPr>
              <a:t>500M-&gt;100M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68FF78-59B5-E538-8FF8-8CDEAD49D7E5}"/>
              </a:ext>
            </a:extLst>
          </p:cNvPr>
          <p:cNvSpPr txBox="1"/>
          <p:nvPr/>
        </p:nvSpPr>
        <p:spPr>
          <a:xfrm>
            <a:off x="3841923" y="5741781"/>
            <a:ext cx="5258277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粉版对包体增加</a:t>
            </a:r>
            <a:r>
              <a:rPr lang="en-US" altLang="zh-CN" sz="1200" dirty="0">
                <a:solidFill>
                  <a:schemeClr val="bg1"/>
                </a:solidFill>
              </a:rPr>
              <a:t>100M</a:t>
            </a:r>
            <a:r>
              <a:rPr lang="zh-CN" altLang="en-US" sz="1200" dirty="0">
                <a:solidFill>
                  <a:schemeClr val="bg1"/>
                </a:solidFill>
              </a:rPr>
              <a:t>不能接受</a:t>
            </a:r>
          </a:p>
        </p:txBody>
      </p:sp>
    </p:spTree>
    <p:extLst>
      <p:ext uri="{BB962C8B-B14F-4D97-AF65-F5344CB8AC3E}">
        <p14:creationId xmlns:p14="http://schemas.microsoft.com/office/powerpoint/2010/main" val="911785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主要成果</a:t>
            </a:r>
            <a:r>
              <a:rPr lang="en-US" altLang="zh-CN" dirty="0"/>
              <a:t>-</a:t>
            </a:r>
            <a:r>
              <a:rPr lang="zh-CN" altLang="en-US" dirty="0"/>
              <a:t>概览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C39EEE-866C-06E1-B3E7-6B956CD8F121}"/>
              </a:ext>
            </a:extLst>
          </p:cNvPr>
          <p:cNvSpPr txBox="1"/>
          <p:nvPr/>
        </p:nvSpPr>
        <p:spPr>
          <a:xfrm>
            <a:off x="1890543" y="4988971"/>
            <a:ext cx="226055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用户虚拟形象 </a:t>
            </a:r>
            <a:r>
              <a:rPr lang="en-US" altLang="zh-CN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C7EC4F-749D-8A02-7C97-1D9247877BA5}"/>
              </a:ext>
            </a:extLst>
          </p:cNvPr>
          <p:cNvSpPr txBox="1"/>
          <p:nvPr/>
        </p:nvSpPr>
        <p:spPr>
          <a:xfrm>
            <a:off x="6815698" y="4953981"/>
            <a:ext cx="226055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用户虚拟形象 </a:t>
            </a:r>
            <a:r>
              <a:rPr lang="en-US" altLang="zh-CN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 </a:t>
            </a: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56D73D-DD1D-1211-8022-CC609A7096A1}"/>
              </a:ext>
            </a:extLst>
          </p:cNvPr>
          <p:cNvSpPr txBox="1"/>
          <p:nvPr/>
        </p:nvSpPr>
        <p:spPr>
          <a:xfrm>
            <a:off x="1606651" y="5440868"/>
            <a:ext cx="282833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打造个性化虚拟形象，支持营收专项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打通粉版中 </a:t>
            </a:r>
            <a:r>
              <a:rPr lang="en-US" altLang="zh-CN" sz="1200" dirty="0" err="1">
                <a:solidFill>
                  <a:schemeClr val="bg1"/>
                </a:solidFill>
              </a:rPr>
              <a:t>WebGL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的渲染能力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15F015-37B6-A793-C060-DE91FC356574}"/>
              </a:ext>
            </a:extLst>
          </p:cNvPr>
          <p:cNvSpPr txBox="1"/>
          <p:nvPr/>
        </p:nvSpPr>
        <p:spPr>
          <a:xfrm>
            <a:off x="6372823" y="5404002"/>
            <a:ext cx="3351581" cy="9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二次元和写实人形，打造出风格鲜明的用户虚拟形象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对齐</a:t>
            </a:r>
            <a:r>
              <a:rPr lang="en-US" altLang="zh-CN" sz="1200" dirty="0">
                <a:solidFill>
                  <a:schemeClr val="bg1"/>
                </a:solidFill>
              </a:rPr>
              <a:t>AvatarStudio1.0 </a:t>
            </a:r>
            <a:r>
              <a:rPr lang="zh-CN" altLang="en-US" sz="1200" dirty="0">
                <a:solidFill>
                  <a:schemeClr val="bg1"/>
                </a:solidFill>
              </a:rPr>
              <a:t>开播渲染效果，打通</a:t>
            </a:r>
            <a:r>
              <a:rPr lang="en-US" altLang="zh-CN" sz="1200" dirty="0">
                <a:solidFill>
                  <a:schemeClr val="bg1"/>
                </a:solidFill>
              </a:rPr>
              <a:t>UE</a:t>
            </a:r>
            <a:r>
              <a:rPr lang="zh-CN" altLang="en-US" sz="1200" dirty="0">
                <a:solidFill>
                  <a:schemeClr val="bg1"/>
                </a:solidFill>
              </a:rPr>
              <a:t>后台云渲染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C62E75-2C5F-9301-3C69-7E144658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62" y="1426405"/>
            <a:ext cx="3530600" cy="3262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9B7662-0669-18B3-D274-2BE1B698F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339" y="1467422"/>
            <a:ext cx="2998052" cy="32444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771ED1-C277-5F3A-B6E4-BAF12925D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740" y="1426406"/>
            <a:ext cx="1573152" cy="32854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A118FE-C8DF-C11A-1A3E-94F3A8625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638" y="1426405"/>
            <a:ext cx="1562328" cy="32854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D8AE96-0558-2EAE-242C-BC8628A7A603}"/>
              </a:ext>
            </a:extLst>
          </p:cNvPr>
          <p:cNvSpPr txBox="1"/>
          <p:nvPr/>
        </p:nvSpPr>
        <p:spPr>
          <a:xfrm>
            <a:off x="4508897" y="1254612"/>
            <a:ext cx="2422010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为什么选 </a:t>
            </a:r>
            <a:r>
              <a:rPr lang="en-US" altLang="zh-CN" sz="2000" dirty="0" err="1">
                <a:solidFill>
                  <a:schemeClr val="bg1"/>
                </a:solidFill>
              </a:rPr>
              <a:t>Threejs</a:t>
            </a:r>
            <a:r>
              <a:rPr lang="zh-CN" altLang="en-US" sz="2000" dirty="0">
                <a:solidFill>
                  <a:schemeClr val="bg1"/>
                </a:solidFill>
              </a:rPr>
              <a:t>？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4FE6D2-D061-893A-BB65-B5F0FF7FC265}"/>
              </a:ext>
            </a:extLst>
          </p:cNvPr>
          <p:cNvSpPr txBox="1"/>
          <p:nvPr/>
        </p:nvSpPr>
        <p:spPr>
          <a:xfrm>
            <a:off x="924967" y="2492256"/>
            <a:ext cx="2657587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chemeClr val="bg1"/>
                </a:solidFill>
              </a:rPr>
              <a:t>webgl</a:t>
            </a:r>
            <a:r>
              <a:rPr lang="zh-CN" altLang="en-US" sz="1200" dirty="0">
                <a:solidFill>
                  <a:schemeClr val="bg1"/>
                </a:solidFill>
              </a:rPr>
              <a:t>引擎简易模型首次加载时间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531B10-FF6E-8BED-80AE-0E5EE787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7" y="2913060"/>
            <a:ext cx="3282669" cy="23475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6DA6DE3-A406-C166-E843-DFF59D546BA8}"/>
              </a:ext>
            </a:extLst>
          </p:cNvPr>
          <p:cNvSpPr txBox="1"/>
          <p:nvPr/>
        </p:nvSpPr>
        <p:spPr>
          <a:xfrm>
            <a:off x="5487675" y="2485588"/>
            <a:ext cx="1443344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多维度讨论分析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909CC31-7945-05DB-2035-5B61AFE45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334" y="2885852"/>
            <a:ext cx="3822561" cy="23747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F8D27F-23D3-360A-91C1-2AACE273FA88}"/>
              </a:ext>
            </a:extLst>
          </p:cNvPr>
          <p:cNvSpPr txBox="1"/>
          <p:nvPr/>
        </p:nvSpPr>
        <p:spPr>
          <a:xfrm>
            <a:off x="9028484" y="2485588"/>
            <a:ext cx="227690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  <a:r>
              <a:rPr lang="en-US" altLang="zh-CN" sz="12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hreejs</a:t>
            </a:r>
            <a:r>
              <a:rPr lang="en-US" altLang="zh-CN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渲染效果可塑性高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275762-59CA-8D88-2011-7DA2D2802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789" y="2885852"/>
            <a:ext cx="2415163" cy="25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41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1.5-</a:t>
            </a:r>
            <a:r>
              <a:rPr lang="zh-CN" altLang="en-US" dirty="0"/>
              <a:t>遇到挑战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D8AE96-0558-2EAE-242C-BC8628A7A603}"/>
              </a:ext>
            </a:extLst>
          </p:cNvPr>
          <p:cNvSpPr txBox="1"/>
          <p:nvPr/>
        </p:nvSpPr>
        <p:spPr>
          <a:xfrm>
            <a:off x="4074838" y="1250792"/>
            <a:ext cx="3005951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粉版移动端机型数据分析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367D14-D297-E739-44D5-96846F696596}"/>
              </a:ext>
            </a:extLst>
          </p:cNvPr>
          <p:cNvSpPr txBox="1"/>
          <p:nvPr/>
        </p:nvSpPr>
        <p:spPr>
          <a:xfrm>
            <a:off x="1298971" y="1880596"/>
            <a:ext cx="1751120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粉版移动端机型占比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4E936EB-2F8E-50D8-B3FF-B11D1E76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21" y="2361015"/>
            <a:ext cx="3693540" cy="97270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F40D98B-AE50-3FAF-DB6E-5ECB8D48B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16" y="3333716"/>
            <a:ext cx="3209926" cy="28524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3E7DFC-DB89-4B64-FDDE-A1BDEED7A2C9}"/>
              </a:ext>
            </a:extLst>
          </p:cNvPr>
          <p:cNvSpPr txBox="1"/>
          <p:nvPr/>
        </p:nvSpPr>
        <p:spPr>
          <a:xfrm>
            <a:off x="7223275" y="1825945"/>
            <a:ext cx="251337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chemeClr val="bg1"/>
                </a:solidFill>
              </a:rPr>
              <a:t>Webgl</a:t>
            </a:r>
            <a:r>
              <a:rPr lang="zh-CN" altLang="en-US" sz="1200" dirty="0">
                <a:solidFill>
                  <a:schemeClr val="bg1"/>
                </a:solidFill>
              </a:rPr>
              <a:t>版本的兼容性测试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442732-F4FD-C196-690C-B6E8100D8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324" y="4099042"/>
            <a:ext cx="2732200" cy="22348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14F1D4-3239-0B64-0AC0-141FC9525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858" y="2187200"/>
            <a:ext cx="5369402" cy="18457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8433DD-DB0D-CA26-0698-6E870DC95B94}"/>
              </a:ext>
            </a:extLst>
          </p:cNvPr>
          <p:cNvSpPr txBox="1"/>
          <p:nvPr/>
        </p:nvSpPr>
        <p:spPr>
          <a:xfrm>
            <a:off x="2546560" y="4540075"/>
            <a:ext cx="366126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C5B759-DB0B-8AE0-3C9B-BB3DC64E65A8}"/>
              </a:ext>
            </a:extLst>
          </p:cNvPr>
          <p:cNvSpPr txBox="1"/>
          <p:nvPr/>
        </p:nvSpPr>
        <p:spPr>
          <a:xfrm>
            <a:off x="519806" y="1154656"/>
            <a:ext cx="3404174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机型覆盖率问题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26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OTD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44000" indent="-144000">
          <a:buFont typeface="Arial" panose="020B0604020202020204" pitchFamily="34" charset="0"/>
          <a:buChar char="•"/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80000" indent="-180000">
          <a:lnSpc>
            <a:spcPct val="120000"/>
          </a:lnSpc>
          <a:buFont typeface="Arial" panose="020B0604020202020204" pitchFamily="34" charset="0"/>
          <a:buChar char="•"/>
          <a:defRPr sz="1200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17778</TotalTime>
  <Words>1804</Words>
  <Application>Microsoft Office PowerPoint</Application>
  <PresentationFormat>宽屏</PresentationFormat>
  <Paragraphs>221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-apple-system</vt:lpstr>
      <vt:lpstr>Microsoft YaHei UI</vt:lpstr>
      <vt:lpstr>PingFang SC</vt:lpstr>
      <vt:lpstr>Söhne</vt:lpstr>
      <vt:lpstr>等线</vt:lpstr>
      <vt:lpstr>STXihei</vt:lpstr>
      <vt:lpstr>Microsoft YaHei</vt:lpstr>
      <vt:lpstr>Microsoft YaHei</vt:lpstr>
      <vt:lpstr>Arial</vt:lpstr>
      <vt:lpstr>Consolas</vt:lpstr>
      <vt:lpstr>Raleway</vt:lpstr>
      <vt:lpstr>Wingdings</vt:lpstr>
      <vt:lpstr>Office 主题</vt:lpstr>
      <vt:lpstr>PowerPoint 演示文稿</vt:lpstr>
      <vt:lpstr>PowerPoint 演示文稿</vt:lpstr>
      <vt:lpstr>01 主要成果</vt:lpstr>
      <vt:lpstr>01 2D虚拟开播</vt:lpstr>
      <vt:lpstr>01 3D虚拟人开播</vt:lpstr>
      <vt:lpstr>01 3D虚拟人开播</vt:lpstr>
      <vt:lpstr>01 主要成果-概览</vt:lpstr>
      <vt:lpstr>01 用户虚拟形象 1.5</vt:lpstr>
      <vt:lpstr>01 用户虚拟形象 1.5-遇到挑战</vt:lpstr>
      <vt:lpstr>01 用户虚拟形象 1.5</vt:lpstr>
      <vt:lpstr>01 用户虚拟形象 1.5</vt:lpstr>
      <vt:lpstr>01 用户虚拟形象 2.0</vt:lpstr>
      <vt:lpstr>01 用户虚拟形象 2.0</vt:lpstr>
      <vt:lpstr>01用户虚拟形象 2.0 - 主要成果</vt:lpstr>
      <vt:lpstr>01用户虚拟形象 2.0 - 主要成果</vt:lpstr>
      <vt:lpstr>01用户虚拟形象 2.0 - 主要成果</vt:lpstr>
      <vt:lpstr>02 自我评估</vt:lpstr>
      <vt:lpstr>03 晋升后岗位职责与目标</vt:lpstr>
      <vt:lpstr>04 对公司的建议及意见</vt:lpstr>
      <vt:lpstr>PowerPoint 演示文稿</vt:lpstr>
      <vt:lpstr>调色 RGB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rain pox</cp:lastModifiedBy>
  <cp:revision>1302</cp:revision>
  <cp:lastPrinted>2020-04-21T09:29:48Z</cp:lastPrinted>
  <dcterms:created xsi:type="dcterms:W3CDTF">2019-05-16T14:04:22Z</dcterms:created>
  <dcterms:modified xsi:type="dcterms:W3CDTF">2024-03-20T05:21:24Z</dcterms:modified>
</cp:coreProperties>
</file>